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9"/>
  </p:notesMasterIdLst>
  <p:sldIdLst>
    <p:sldId id="274" r:id="rId3"/>
    <p:sldId id="282" r:id="rId4"/>
    <p:sldId id="328" r:id="rId5"/>
    <p:sldId id="386" r:id="rId6"/>
    <p:sldId id="257" r:id="rId7"/>
    <p:sldId id="269" r:id="rId8"/>
    <p:sldId id="382" r:id="rId9"/>
    <p:sldId id="332" r:id="rId10"/>
    <p:sldId id="362" r:id="rId11"/>
    <p:sldId id="261" r:id="rId12"/>
    <p:sldId id="262" r:id="rId13"/>
    <p:sldId id="259" r:id="rId14"/>
    <p:sldId id="365" r:id="rId15"/>
    <p:sldId id="364" r:id="rId16"/>
    <p:sldId id="366" r:id="rId17"/>
    <p:sldId id="375" r:id="rId18"/>
    <p:sldId id="367" r:id="rId19"/>
    <p:sldId id="368" r:id="rId20"/>
    <p:sldId id="372" r:id="rId21"/>
    <p:sldId id="373" r:id="rId22"/>
    <p:sldId id="371" r:id="rId23"/>
    <p:sldId id="363" r:id="rId24"/>
    <p:sldId id="374" r:id="rId25"/>
    <p:sldId id="331" r:id="rId26"/>
    <p:sldId id="270" r:id="rId27"/>
    <p:sldId id="333" r:id="rId28"/>
    <p:sldId id="383" r:id="rId29"/>
    <p:sldId id="384" r:id="rId30"/>
    <p:sldId id="268" r:id="rId31"/>
    <p:sldId id="385" r:id="rId32"/>
    <p:sldId id="334" r:id="rId33"/>
    <p:sldId id="335" r:id="rId34"/>
    <p:sldId id="336" r:id="rId35"/>
    <p:sldId id="338" r:id="rId36"/>
    <p:sldId id="266" r:id="rId37"/>
    <p:sldId id="387" r:id="rId3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36E213-6BE1-4034-8CFC-AED625E23595}" v="2" dt="2023-06-13T07:32:57.8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59" d="100"/>
          <a:sy n="159" d="100"/>
        </p:scale>
        <p:origin x="2628"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tte de Laat" userId="15de91df-583f-4d70-b778-ea26560819e4" providerId="ADAL" clId="{B636E213-6BE1-4034-8CFC-AED625E23595}"/>
    <pc:docChg chg="custSel addSld delSld modSld">
      <pc:chgData name="Lotte de Laat" userId="15de91df-583f-4d70-b778-ea26560819e4" providerId="ADAL" clId="{B636E213-6BE1-4034-8CFC-AED625E23595}" dt="2023-06-13T07:52:31.948" v="146" actId="113"/>
      <pc:docMkLst>
        <pc:docMk/>
      </pc:docMkLst>
      <pc:sldChg chg="modSp mod">
        <pc:chgData name="Lotte de Laat" userId="15de91df-583f-4d70-b778-ea26560819e4" providerId="ADAL" clId="{B636E213-6BE1-4034-8CFC-AED625E23595}" dt="2023-06-13T07:34:56.018" v="16" actId="20577"/>
        <pc:sldMkLst>
          <pc:docMk/>
          <pc:sldMk cId="1047089332" sldId="266"/>
        </pc:sldMkLst>
        <pc:spChg chg="mod">
          <ac:chgData name="Lotte de Laat" userId="15de91df-583f-4d70-b778-ea26560819e4" providerId="ADAL" clId="{B636E213-6BE1-4034-8CFC-AED625E23595}" dt="2023-06-13T07:34:56.018" v="16" actId="20577"/>
          <ac:spMkLst>
            <pc:docMk/>
            <pc:sldMk cId="1047089332" sldId="266"/>
            <ac:spMk id="3" creationId="{00000000-0000-0000-0000-000000000000}"/>
          </ac:spMkLst>
        </pc:spChg>
      </pc:sldChg>
      <pc:sldChg chg="modSp mod">
        <pc:chgData name="Lotte de Laat" userId="15de91df-583f-4d70-b778-ea26560819e4" providerId="ADAL" clId="{B636E213-6BE1-4034-8CFC-AED625E23595}" dt="2023-06-13T07:52:31.948" v="146" actId="113"/>
        <pc:sldMkLst>
          <pc:docMk/>
          <pc:sldMk cId="619853380" sldId="268"/>
        </pc:sldMkLst>
        <pc:spChg chg="mod">
          <ac:chgData name="Lotte de Laat" userId="15de91df-583f-4d70-b778-ea26560819e4" providerId="ADAL" clId="{B636E213-6BE1-4034-8CFC-AED625E23595}" dt="2023-06-13T07:52:31.948" v="146" actId="113"/>
          <ac:spMkLst>
            <pc:docMk/>
            <pc:sldMk cId="619853380" sldId="268"/>
            <ac:spMk id="2" creationId="{00000000-0000-0000-0000-000000000000}"/>
          </ac:spMkLst>
        </pc:spChg>
      </pc:sldChg>
      <pc:sldChg chg="modAnim">
        <pc:chgData name="Lotte de Laat" userId="15de91df-583f-4d70-b778-ea26560819e4" providerId="ADAL" clId="{B636E213-6BE1-4034-8CFC-AED625E23595}" dt="2023-06-13T07:32:57.821" v="1"/>
        <pc:sldMkLst>
          <pc:docMk/>
          <pc:sldMk cId="3727459064" sldId="270"/>
        </pc:sldMkLst>
      </pc:sldChg>
      <pc:sldChg chg="modSp mod">
        <pc:chgData name="Lotte de Laat" userId="15de91df-583f-4d70-b778-ea26560819e4" providerId="ADAL" clId="{B636E213-6BE1-4034-8CFC-AED625E23595}" dt="2023-06-13T07:50:04.178" v="144" actId="20577"/>
        <pc:sldMkLst>
          <pc:docMk/>
          <pc:sldMk cId="1193437951" sldId="331"/>
        </pc:sldMkLst>
        <pc:spChg chg="mod">
          <ac:chgData name="Lotte de Laat" userId="15de91df-583f-4d70-b778-ea26560819e4" providerId="ADAL" clId="{B636E213-6BE1-4034-8CFC-AED625E23595}" dt="2023-06-13T07:50:04.178" v="144" actId="20577"/>
          <ac:spMkLst>
            <pc:docMk/>
            <pc:sldMk cId="1193437951" sldId="331"/>
            <ac:spMk id="3" creationId="{00000000-0000-0000-0000-000000000000}"/>
          </ac:spMkLst>
        </pc:spChg>
      </pc:sldChg>
      <pc:sldChg chg="modSp mod">
        <pc:chgData name="Lotte de Laat" userId="15de91df-583f-4d70-b778-ea26560819e4" providerId="ADAL" clId="{B636E213-6BE1-4034-8CFC-AED625E23595}" dt="2023-06-13T07:34:10.468" v="4" actId="20577"/>
        <pc:sldMkLst>
          <pc:docMk/>
          <pc:sldMk cId="143582154" sldId="334"/>
        </pc:sldMkLst>
        <pc:spChg chg="mod">
          <ac:chgData name="Lotte de Laat" userId="15de91df-583f-4d70-b778-ea26560819e4" providerId="ADAL" clId="{B636E213-6BE1-4034-8CFC-AED625E23595}" dt="2023-06-13T07:34:10.468" v="4" actId="20577"/>
          <ac:spMkLst>
            <pc:docMk/>
            <pc:sldMk cId="143582154" sldId="334"/>
            <ac:spMk id="3" creationId="{D54DCCF8-6289-5D0E-80E5-47FB4228A321}"/>
          </ac:spMkLst>
        </pc:spChg>
      </pc:sldChg>
      <pc:sldChg chg="del">
        <pc:chgData name="Lotte de Laat" userId="15de91df-583f-4d70-b778-ea26560819e4" providerId="ADAL" clId="{B636E213-6BE1-4034-8CFC-AED625E23595}" dt="2023-06-13T07:34:36.894" v="5" actId="2696"/>
        <pc:sldMkLst>
          <pc:docMk/>
          <pc:sldMk cId="1761150635" sldId="339"/>
        </pc:sldMkLst>
      </pc:sldChg>
      <pc:sldChg chg="modSp new mod">
        <pc:chgData name="Lotte de Laat" userId="15de91df-583f-4d70-b778-ea26560819e4" providerId="ADAL" clId="{B636E213-6BE1-4034-8CFC-AED625E23595}" dt="2023-06-13T07:42:10.563" v="138" actId="207"/>
        <pc:sldMkLst>
          <pc:docMk/>
          <pc:sldMk cId="1508395927" sldId="387"/>
        </pc:sldMkLst>
        <pc:spChg chg="mod">
          <ac:chgData name="Lotte de Laat" userId="15de91df-583f-4d70-b778-ea26560819e4" providerId="ADAL" clId="{B636E213-6BE1-4034-8CFC-AED625E23595}" dt="2023-06-13T07:42:03.868" v="136" actId="113"/>
          <ac:spMkLst>
            <pc:docMk/>
            <pc:sldMk cId="1508395927" sldId="387"/>
            <ac:spMk id="2" creationId="{7B35B42B-09AF-4FD2-6097-E58F6385E346}"/>
          </ac:spMkLst>
        </pc:spChg>
        <pc:spChg chg="mod">
          <ac:chgData name="Lotte de Laat" userId="15de91df-583f-4d70-b778-ea26560819e4" providerId="ADAL" clId="{B636E213-6BE1-4034-8CFC-AED625E23595}" dt="2023-06-13T07:42:10.563" v="138" actId="207"/>
          <ac:spMkLst>
            <pc:docMk/>
            <pc:sldMk cId="1508395927" sldId="387"/>
            <ac:spMk id="3" creationId="{F998AB4A-23F9-CE2D-97F3-4BB04DE3F0B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24B1DA-ECBB-4574-B190-9F1957DFC59D}" type="datetimeFigureOut">
              <a:rPr lang="nl-NL" smtClean="0"/>
              <a:t>12-6-2023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C0C812-F46C-47EB-8BE4-0A2DDD53EFB2}" type="slidenum">
              <a:rPr lang="nl-NL" smtClean="0"/>
              <a:t>‹nr.›</a:t>
            </a:fld>
            <a:endParaRPr lang="nl-NL"/>
          </a:p>
        </p:txBody>
      </p:sp>
    </p:spTree>
    <p:extLst>
      <p:ext uri="{BB962C8B-B14F-4D97-AF65-F5344CB8AC3E}">
        <p14:creationId xmlns:p14="http://schemas.microsoft.com/office/powerpoint/2010/main" val="2416576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buAutoNum type="arabicPeriod"/>
            </a:pPr>
            <a:r>
              <a:rPr lang="nl-NL" baseline="0" dirty="0"/>
              <a:t>Authenticiteit: eigenheid, een herkenbare identiteit. De stad moet bijzondere, herkenbare plekken hebben waarin de bezoeker de identiteit van de stad herkent. Voorbeelden zijn cultureel erfgoed, maar ook winkelaanbod, horeca en evenementen. Behoefte lokale verbondenheid uit zich in bijvoorbeeld kleding met naam van de stad erop.</a:t>
            </a:r>
          </a:p>
          <a:p>
            <a:pPr marL="228600" indent="-228600">
              <a:buAutoNum type="arabicPeriod"/>
            </a:pPr>
            <a:r>
              <a:rPr lang="nl-NL" baseline="0" dirty="0"/>
              <a:t>Contact en ontmoeting: Het ontmoeten en contact hebben met andere mensen is een belangrijk element op het gebied van beleving, stedelijke aantrekkelijkheid en stedelijke creativiteit. Daarom is het voor steden heel belangrijk dat zij ontmoetingen faciliteren en stimuleren. Denk aan aantrekkelijke openbare ruimtes (bankjes), evenementen organiseren, creatieve broedplaatsen.</a:t>
            </a:r>
          </a:p>
          <a:p>
            <a:pPr marL="228600" indent="-228600">
              <a:buAutoNum type="arabicPeriod"/>
            </a:pPr>
            <a:r>
              <a:rPr lang="nl-NL" baseline="0" dirty="0"/>
              <a:t>Participeren en ontsnappen: volgens de belevingstheorieën moeten deelnemers aan een activiteit zelf kunnen participeren in de activiteit, maar moet de deelnemer indien gewenst ook een passievere rol aan kunnen nemen. De consument moet dus zelf zijn rol kunnen bepalen. In de stad staat zowel het individu als het collectief centraal.</a:t>
            </a:r>
          </a:p>
          <a:p>
            <a:pPr marL="228600" indent="-228600">
              <a:buAutoNum type="arabicPeriod"/>
            </a:pPr>
            <a:r>
              <a:rPr lang="nl-NL" baseline="0" dirty="0"/>
              <a:t>Spel: mensen hebben behoefte plekken en momenten waar dagelijkse beslommeringen geen rol spelen, even geen regels, spontaniteit. Voor volwassenen betekenen speelplekken bijvoorbeeld cultureel aanbod, uitgaansmogelijkheden, parken en pleinen. </a:t>
            </a:r>
          </a:p>
          <a:p>
            <a:pPr marL="228600" indent="-228600">
              <a:buAutoNum type="arabicPeriod"/>
            </a:pPr>
            <a:r>
              <a:rPr lang="nl-NL" baseline="0" dirty="0"/>
              <a:t>Prikkeling en emotie: Zintuigen staan centraal bij beleving. De stad is een plek bij uitstek waar de zintuigen worden geprikkeld. Hoe groter de stad hoe meer prikkels. Steden spelen hierop in. Voorbeeld: New York, Tokio</a:t>
            </a:r>
          </a:p>
          <a:p>
            <a:pPr marL="228600" indent="-228600">
              <a:buAutoNum type="arabicPeriod"/>
            </a:pPr>
            <a:r>
              <a:rPr lang="nl-NL" baseline="0" dirty="0"/>
              <a:t>Zelfontplooiing en inspiratie: De stad is de plek van kansen en toekomst. In de stad kan het eenvoudigst cultureel, sociaal en economisch kapitaal worden opgedaan en is daarmee een plek voor zelfontplooiing en inspiratie. Kennis en creativiteit staan hierbij centraal.</a:t>
            </a:r>
          </a:p>
          <a:p>
            <a:pPr marL="228600" indent="-228600">
              <a:buAutoNum type="arabicPeriod"/>
            </a:pPr>
            <a:r>
              <a:rPr lang="nl-NL" baseline="0" dirty="0"/>
              <a:t>Veiligheid en herkenning: Bij beleving is het heel belangrijk dat de consument een gevoel van controle heeft. Grenzen worden opgezocht (bijvoorbeeld in een achtbaan) maar men moet wel het gevoel hebben dat het veilig is (vastgesnoerd zitten in het karretje). Veiligheid in de stad uit zich in weinig criminaliteit maar ook in herkenbaarheid en begrijpelijkheid. </a:t>
            </a:r>
          </a:p>
          <a:p>
            <a:pPr marL="228600" indent="-228600">
              <a:buAutoNum type="arabicPeriod"/>
            </a:pPr>
            <a:r>
              <a:rPr lang="nl-NL" baseline="0" dirty="0"/>
              <a:t>Perceptie van hier en nu: De consument van nu is een zapper. Er is veel keuze en hij is niet snel tevreden. Belangrijk element is daarom </a:t>
            </a:r>
            <a:r>
              <a:rPr lang="nl-NL" baseline="0" dirty="0" err="1"/>
              <a:t>eventfullness</a:t>
            </a:r>
            <a:r>
              <a:rPr lang="nl-NL" baseline="0" dirty="0"/>
              <a:t> of tijdelijkheid. Daarom zijn er tegenwoordig veel evenementen en pop-upwinkels en –restaurants. Consumenten hebben behoefte aan hier-en-nu-ervaringen. Omdat het tijdelijk is, willen mensen het niet missen.</a:t>
            </a:r>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CB2465-0D08-4BF7-9070-5F2D3EB859A6}"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5513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is een containerbegrip</a:t>
            </a:r>
            <a:r>
              <a:rPr lang="nl-NL" baseline="0" dirty="0"/>
              <a:t> geworden waar verschillende dingen onder wordt verstaan. Multifunctioneel zal door de meeste mensen hetzelfde worden opgevat; meerdere functies. In relatie tot het begrip gaat het om ten minste 2 functies waarvan er 1 een </a:t>
            </a:r>
            <a:r>
              <a:rPr lang="nl-NL" baseline="0" dirty="0" err="1"/>
              <a:t>leisurefunctie</a:t>
            </a:r>
            <a:r>
              <a:rPr lang="nl-NL" baseline="0" dirty="0"/>
              <a:t> moet zijn.</a:t>
            </a:r>
          </a:p>
          <a:p>
            <a:r>
              <a:rPr lang="nl-NL" baseline="0" dirty="0"/>
              <a:t>Leisure: het begrip heeft in de jaren een ontwikkeling doorgemaakt. Er worden wel vier generaties onderscheiden (Jansen en </a:t>
            </a:r>
            <a:r>
              <a:rPr lang="nl-NL" baseline="0" dirty="0" err="1"/>
              <a:t>Pluijmens</a:t>
            </a:r>
            <a:r>
              <a:rPr lang="nl-NL" baseline="0" dirty="0"/>
              <a:t>, 2001):</a:t>
            </a:r>
          </a:p>
          <a:p>
            <a:pPr marL="228600" indent="-228600">
              <a:buAutoNum type="arabicPeriod"/>
            </a:pPr>
            <a:r>
              <a:rPr lang="nl-NL" baseline="0" dirty="0"/>
              <a:t>Eerste generatie: Monofunctionele </a:t>
            </a:r>
            <a:r>
              <a:rPr lang="nl-NL" baseline="0" dirty="0" err="1"/>
              <a:t>leisurevoorzieningen</a:t>
            </a:r>
            <a:endParaRPr lang="nl-NL" baseline="0" dirty="0"/>
          </a:p>
          <a:p>
            <a:pPr marL="228600" indent="-228600">
              <a:buAutoNum type="arabicPeriod"/>
            </a:pPr>
            <a:r>
              <a:rPr lang="nl-NL" baseline="0" dirty="0"/>
              <a:t>Tweede generatie: Multifunctionele </a:t>
            </a:r>
            <a:r>
              <a:rPr lang="nl-NL" baseline="0" dirty="0" err="1"/>
              <a:t>leisurecentra</a:t>
            </a:r>
            <a:endParaRPr lang="nl-NL" baseline="0" dirty="0"/>
          </a:p>
          <a:p>
            <a:pPr marL="228600" indent="-228600">
              <a:buAutoNum type="arabicPeriod"/>
            </a:pPr>
            <a:r>
              <a:rPr lang="nl-NL" baseline="0" dirty="0"/>
              <a:t>Derde generatie: Geïntegreerde </a:t>
            </a:r>
            <a:r>
              <a:rPr lang="nl-NL" baseline="0" dirty="0" err="1"/>
              <a:t>leisure</a:t>
            </a:r>
            <a:r>
              <a:rPr lang="nl-NL" baseline="0" dirty="0"/>
              <a:t> in functies als wonen, werken en </a:t>
            </a:r>
            <a:r>
              <a:rPr lang="nl-NL" baseline="0" dirty="0" err="1"/>
              <a:t>retail</a:t>
            </a:r>
            <a:endParaRPr lang="nl-NL" baseline="0" dirty="0"/>
          </a:p>
          <a:p>
            <a:pPr marL="228600" indent="-228600">
              <a:buAutoNum type="arabicPeriod"/>
            </a:pPr>
            <a:r>
              <a:rPr lang="nl-NL" dirty="0"/>
              <a:t>Vierde generatie: Leisure</a:t>
            </a:r>
            <a:r>
              <a:rPr lang="nl-NL" baseline="0" dirty="0"/>
              <a:t> met functievermenging in o.a. zorg, welzijn of onderwijs.</a:t>
            </a:r>
          </a:p>
          <a:p>
            <a:pPr marL="228600" indent="-228600">
              <a:buAutoNum type="arabicPeriod"/>
            </a:pPr>
            <a:endParaRPr lang="nl-NL" baseline="0" dirty="0"/>
          </a:p>
          <a:p>
            <a:pPr marL="0" indent="0">
              <a:buNone/>
            </a:pPr>
            <a:r>
              <a:rPr lang="nl-NL" baseline="0" dirty="0"/>
              <a:t>Locatie betekent een afgebakend gebied of complex. </a:t>
            </a:r>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CB2465-0D08-4BF7-9070-5F2D3EB859A6}"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9829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1285D87-D5A5-4B3D-9F90-58C52EC023BA}" type="slidenum">
              <a:rPr lang="nl-NL" smtClean="0"/>
              <a:t>10</a:t>
            </a:fld>
            <a:endParaRPr lang="nl-NL"/>
          </a:p>
        </p:txBody>
      </p:sp>
    </p:spTree>
    <p:extLst>
      <p:ext uri="{BB962C8B-B14F-4D97-AF65-F5344CB8AC3E}">
        <p14:creationId xmlns:p14="http://schemas.microsoft.com/office/powerpoint/2010/main" val="2808847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NL" dirty="0"/>
              <a:t>Co-creatie:</a:t>
            </a:r>
            <a:r>
              <a:rPr lang="nl-NL" baseline="0" dirty="0"/>
              <a:t> veel verschillende initiatieven bij elkaar. Men maakt snel gebruik van elkaars expertise, netwerk. Hieruit ontstaan nieuwe ideeën.</a:t>
            </a:r>
          </a:p>
          <a:p>
            <a:pPr marL="171450" indent="-171450">
              <a:buFont typeface="Arial" panose="020B0604020202020204" pitchFamily="34" charset="0"/>
              <a:buChar char="•"/>
            </a:pPr>
            <a:r>
              <a:rPr lang="nl-NL" baseline="0" dirty="0"/>
              <a:t>De bezoeker ervaart een gevoel van vrijheid. Op dezelfde locatie kan hij kiezen.</a:t>
            </a:r>
          </a:p>
          <a:p>
            <a:pPr marL="171450" indent="-171450">
              <a:buFont typeface="Arial" panose="020B0604020202020204" pitchFamily="34" charset="0"/>
              <a:buChar char="•"/>
            </a:pPr>
            <a:r>
              <a:rPr lang="nl-NL" baseline="0" dirty="0"/>
              <a:t>Iedere plek brengt zijn eigen onderdelen voort. Dit zie je vooral op plekken waar veel ruimte is voor creativiteit (creatieve ondernemers). Deze leveren een uniek aanbod.</a:t>
            </a:r>
          </a:p>
          <a:p>
            <a:pPr marL="171450" indent="-171450">
              <a:buFont typeface="Arial" panose="020B0604020202020204" pitchFamily="34" charset="0"/>
              <a:buChar char="•"/>
            </a:pPr>
            <a:r>
              <a:rPr lang="nl-NL" baseline="0" dirty="0"/>
              <a:t>Er is veel te doen, mensen worden op verschillende manieren geprikkeld.</a:t>
            </a:r>
          </a:p>
          <a:p>
            <a:pPr marL="171450" indent="-171450">
              <a:buFont typeface="Arial" panose="020B0604020202020204" pitchFamily="34" charset="0"/>
              <a:buChar char="•"/>
            </a:pPr>
            <a:r>
              <a:rPr lang="nl-NL" baseline="0" dirty="0"/>
              <a:t>Omdat er veel te doen is, is er ook meer ruimte voor contact en ontmoeting. In ieder geval ontmoeten verschillende groepen elkaar hier sneller.</a:t>
            </a:r>
          </a:p>
          <a:p>
            <a:pPr marL="171450" indent="-171450">
              <a:buFont typeface="Arial" panose="020B0604020202020204" pitchFamily="34" charset="0"/>
              <a:buChar char="•"/>
            </a:pPr>
            <a:r>
              <a:rPr lang="nl-NL" baseline="0" dirty="0"/>
              <a:t>Alles bij elkaar in een min of meer vertrouwde omgeving zorgt voor een gevoel van veiligheid.</a:t>
            </a:r>
          </a:p>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CB2465-0D08-4BF7-9070-5F2D3EB859A6}"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8382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NL" dirty="0"/>
              <a:t>Co-creatie:</a:t>
            </a:r>
            <a:r>
              <a:rPr lang="nl-NL" baseline="0" dirty="0"/>
              <a:t> veel verschillende initiatieven bij elkaar. Men maakt snel gebruik van elkaars expertise, netwerk. Hieruit ontstaan nieuwe ideeën.</a:t>
            </a:r>
          </a:p>
          <a:p>
            <a:pPr marL="171450" indent="-171450">
              <a:buFont typeface="Arial" panose="020B0604020202020204" pitchFamily="34" charset="0"/>
              <a:buChar char="•"/>
            </a:pPr>
            <a:r>
              <a:rPr lang="nl-NL" baseline="0" dirty="0"/>
              <a:t>De bezoeker ervaart een gevoel van vrijheid. Op dezelfde locatie kan hij kiezen.</a:t>
            </a:r>
          </a:p>
          <a:p>
            <a:pPr marL="171450" indent="-171450">
              <a:buFont typeface="Arial" panose="020B0604020202020204" pitchFamily="34" charset="0"/>
              <a:buChar char="•"/>
            </a:pPr>
            <a:r>
              <a:rPr lang="nl-NL" baseline="0" dirty="0"/>
              <a:t>Iedere plek brengt zijn eigen onderdelen voort. Dit zie je vooral op plekken waar veel ruimte is voor creativiteit (creatieve ondernemers). Deze leveren een uniek aanbod.</a:t>
            </a:r>
          </a:p>
          <a:p>
            <a:pPr marL="171450" indent="-171450">
              <a:buFont typeface="Arial" panose="020B0604020202020204" pitchFamily="34" charset="0"/>
              <a:buChar char="•"/>
            </a:pPr>
            <a:r>
              <a:rPr lang="nl-NL" baseline="0" dirty="0"/>
              <a:t>Er is veel te doen, mensen worden op verschillende manieren geprikkeld.</a:t>
            </a:r>
          </a:p>
          <a:p>
            <a:pPr marL="171450" indent="-171450">
              <a:buFont typeface="Arial" panose="020B0604020202020204" pitchFamily="34" charset="0"/>
              <a:buChar char="•"/>
            </a:pPr>
            <a:r>
              <a:rPr lang="nl-NL" baseline="0" dirty="0"/>
              <a:t>Omdat er veel te doen is, is er ook meer ruimte voor contact en ontmoeting. In ieder geval ontmoeten verschillende groepen elkaar hier sneller.</a:t>
            </a:r>
          </a:p>
          <a:p>
            <a:pPr marL="171450" indent="-171450">
              <a:buFont typeface="Arial" panose="020B0604020202020204" pitchFamily="34" charset="0"/>
              <a:buChar char="•"/>
            </a:pPr>
            <a:r>
              <a:rPr lang="nl-NL" baseline="0" dirty="0"/>
              <a:t>Alles bij elkaar in een min of meer vertrouwde omgeving zorgt voor een gevoel van veiligheid.</a:t>
            </a:r>
          </a:p>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CB2465-0D08-4BF7-9070-5F2D3EB859A6}"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7197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CB2465-0D08-4BF7-9070-5F2D3EB859A6}"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4566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buAutoNum type="arabicPeriod"/>
            </a:pPr>
            <a:r>
              <a:rPr lang="nl-NL" baseline="0" dirty="0"/>
              <a:t>Authenticiteit: eigenheid, een herkenbare identiteit. De stad moet bijzondere, herkenbare plekken hebben waarin de bezoeker de identiteit van de stad herkent. Voorbeelden zijn cultureel erfgoed, maar ook winkelaanbod, horeca en evenementen. Behoefte lokale verbondenheid uit zich in bijvoorbeeld kleding met naam van de stad erop.</a:t>
            </a:r>
          </a:p>
          <a:p>
            <a:pPr marL="228600" indent="-228600">
              <a:buAutoNum type="arabicPeriod"/>
            </a:pPr>
            <a:r>
              <a:rPr lang="nl-NL" baseline="0" dirty="0"/>
              <a:t>Contact en ontmoeting: Het ontmoeten en contact hebben met andere mensen is een belangrijk element op het gebied van beleving, stedelijke aantrekkelijkheid en stedelijke creativiteit. Daarom is het voor steden heel belangrijk dat zij ontmoetingen faciliteren en stimuleren. Denk aan aantrekkelijke openbare ruimtes (bankjes), evenementen organiseren, creatieve broedplaatsen.</a:t>
            </a:r>
          </a:p>
          <a:p>
            <a:pPr marL="228600" indent="-228600">
              <a:buAutoNum type="arabicPeriod"/>
            </a:pPr>
            <a:r>
              <a:rPr lang="nl-NL" baseline="0" dirty="0"/>
              <a:t>Participeren en ontsnappen: volgens de belevingstheorieën moeten deelnemers aan een activiteit zelf kunnen participeren in de activiteit, maar moet de deelnemer indien gewenst ook een passievere rol aan kunnen nemen. De consument moet dus zelf zijn rol kunnen bepalen. In de stad staat zowel het individu als het collectief centraal.</a:t>
            </a:r>
          </a:p>
          <a:p>
            <a:pPr marL="228600" indent="-228600">
              <a:buAutoNum type="arabicPeriod"/>
            </a:pPr>
            <a:r>
              <a:rPr lang="nl-NL" baseline="0" dirty="0"/>
              <a:t>Spel: mensen hebben behoefte plekken en momenten waar dagelijkse beslommeringen geen rol spelen, even geen regels, spontaniteit. Voor volwassenen betekenen speelplekken bijvoorbeeld cultureel aanbod, uitgaansmogelijkheden, parken en pleinen. </a:t>
            </a:r>
          </a:p>
          <a:p>
            <a:pPr marL="228600" indent="-228600">
              <a:buAutoNum type="arabicPeriod"/>
            </a:pPr>
            <a:r>
              <a:rPr lang="nl-NL" baseline="0" dirty="0"/>
              <a:t>Prikkeling en emotie: Zintuigen staan centraal bij beleving. De stad is een plek bij uitstek waar de zintuigen worden geprikkeld. Hoe groter de stad hoe meer prikkels. Steden spelen hierop in. Voorbeeld: New York, Tokio</a:t>
            </a:r>
          </a:p>
          <a:p>
            <a:pPr marL="228600" indent="-228600">
              <a:buAutoNum type="arabicPeriod"/>
            </a:pPr>
            <a:r>
              <a:rPr lang="nl-NL" baseline="0" dirty="0"/>
              <a:t>Zelfontplooiing en inspiratie: De stad is de plek van kansen en toekomst. In de stad kan het eenvoudigst cultureel, sociaal en economisch kapitaal worden opgedaan en is daarmee een plek voor zelfontplooiing en inspiratie. Kennis en creativiteit staan hierbij centraal.</a:t>
            </a:r>
          </a:p>
          <a:p>
            <a:pPr marL="228600" indent="-228600">
              <a:buAutoNum type="arabicPeriod"/>
            </a:pPr>
            <a:r>
              <a:rPr lang="nl-NL" baseline="0" dirty="0"/>
              <a:t>Veiligheid en herkenning: Bij beleving is het heel belangrijk dat de consument een gevoel van controle heeft. Grenzen worden opgezocht (bijvoorbeeld in een achtbaan) maar men moet wel het gevoel hebben dat het veilig is (vastgesnoerd zitten in het karretje). Veiligheid in de stad uit zich in weinig criminaliteit maar ook in herkenbaarheid en begrijpelijkheid. </a:t>
            </a:r>
          </a:p>
          <a:p>
            <a:pPr marL="228600" indent="-228600">
              <a:buAutoNum type="arabicPeriod"/>
            </a:pPr>
            <a:r>
              <a:rPr lang="nl-NL" baseline="0" dirty="0"/>
              <a:t>Perceptie van hier en nu: De consument van nu is een zapper. Er is veel keuze en hij is niet snel tevreden. Belangrijk element is daarom </a:t>
            </a:r>
            <a:r>
              <a:rPr lang="nl-NL" baseline="0" dirty="0" err="1"/>
              <a:t>eventfullness</a:t>
            </a:r>
            <a:r>
              <a:rPr lang="nl-NL" baseline="0" dirty="0"/>
              <a:t> of tijdelijkheid. Daarom zijn er tegenwoordig veel evenementen en pop-upwinkels en –restaurants. Consumenten hebben behoefte aan hier-en-nu-ervaringen. Omdat het tijdelijk is, willen mensen het niet missen.</a:t>
            </a:r>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CB2465-0D08-4BF7-9070-5F2D3EB859A6}"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55132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0" i="0" dirty="0" err="1">
                <a:solidFill>
                  <a:srgbClr val="2C2F34"/>
                </a:solidFill>
                <a:effectLst/>
                <a:latin typeface="-apple-system"/>
              </a:rPr>
              <a:t>TikTok</a:t>
            </a:r>
            <a:r>
              <a:rPr lang="nl-NL" b="0" i="0" dirty="0">
                <a:solidFill>
                  <a:srgbClr val="2C2F34"/>
                </a:solidFill>
                <a:effectLst/>
                <a:latin typeface="-apple-system"/>
              </a:rPr>
              <a:t> </a:t>
            </a:r>
            <a:r>
              <a:rPr lang="nl-NL" b="1" i="0" dirty="0">
                <a:solidFill>
                  <a:srgbClr val="2C2F34"/>
                </a:solidFill>
                <a:effectLst/>
                <a:latin typeface="-apple-system"/>
              </a:rPr>
              <a:t>biedt een ander voorstel dan andere sociale netwerken</a:t>
            </a:r>
            <a:r>
              <a:rPr lang="nl-NL" b="0" i="0" dirty="0">
                <a:solidFill>
                  <a:srgbClr val="2C2F34"/>
                </a:solidFill>
                <a:effectLst/>
                <a:latin typeface="-apple-system"/>
              </a:rPr>
              <a:t> , omdat het is gebaseerd op de publicatie van korte video's die vaak </a:t>
            </a:r>
            <a:r>
              <a:rPr lang="nl-NL" b="1" i="0" dirty="0">
                <a:solidFill>
                  <a:srgbClr val="2C2F34"/>
                </a:solidFill>
                <a:effectLst/>
                <a:latin typeface="-apple-system"/>
              </a:rPr>
              <a:t>duren tussen de 15 en 60 seconden</a:t>
            </a:r>
            <a:r>
              <a:rPr lang="nl-NL" b="0" i="0" dirty="0">
                <a:solidFill>
                  <a:srgbClr val="2C2F34"/>
                </a:solidFill>
                <a:effectLst/>
                <a:latin typeface="-apple-system"/>
              </a:rPr>
              <a:t> . Die worden begeleid door choreografie voor de camera of leuke uitdagingen begeleid door goede muziek die </a:t>
            </a:r>
            <a:r>
              <a:rPr lang="nl-NL" b="1" i="0" dirty="0">
                <a:solidFill>
                  <a:srgbClr val="2C2F34"/>
                </a:solidFill>
                <a:effectLst/>
                <a:latin typeface="-apple-system"/>
              </a:rPr>
              <a:t>veel plezier veroorzaken</a:t>
            </a:r>
            <a:r>
              <a:rPr lang="nl-NL" dirty="0">
                <a:solidFill>
                  <a:srgbClr val="2C2F34"/>
                </a:solidFill>
                <a:latin typeface="-apple-system"/>
              </a:rPr>
              <a:t>.</a:t>
            </a:r>
          </a:p>
          <a:p>
            <a:endParaRPr lang="nl-NL" dirty="0"/>
          </a:p>
        </p:txBody>
      </p:sp>
      <p:sp>
        <p:nvSpPr>
          <p:cNvPr id="4" name="Tijdelijke aanduiding voor dianummer 3"/>
          <p:cNvSpPr>
            <a:spLocks noGrp="1"/>
          </p:cNvSpPr>
          <p:nvPr>
            <p:ph type="sldNum" sz="quarter" idx="5"/>
          </p:nvPr>
        </p:nvSpPr>
        <p:spPr/>
        <p:txBody>
          <a:bodyPr/>
          <a:lstStyle/>
          <a:p>
            <a:fld id="{ACA71C3E-D288-4B26-B473-797FF7CCF3D6}" type="slidenum">
              <a:rPr lang="nl-NL" smtClean="0"/>
              <a:t>33</a:t>
            </a:fld>
            <a:endParaRPr lang="nl-NL"/>
          </a:p>
        </p:txBody>
      </p:sp>
    </p:spTree>
    <p:extLst>
      <p:ext uri="{BB962C8B-B14F-4D97-AF65-F5344CB8AC3E}">
        <p14:creationId xmlns:p14="http://schemas.microsoft.com/office/powerpoint/2010/main" val="3111376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15E0D2-9D1D-79AC-B424-00D36B215A56}"/>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73B4B9DE-9AEA-E35F-0962-0775B7B1E8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ECB349F-3A09-FB94-ECCE-0A657FEA6CFB}"/>
              </a:ext>
            </a:extLst>
          </p:cNvPr>
          <p:cNvSpPr>
            <a:spLocks noGrp="1"/>
          </p:cNvSpPr>
          <p:nvPr>
            <p:ph type="dt" sz="half" idx="10"/>
          </p:nvPr>
        </p:nvSpPr>
        <p:spPr/>
        <p:txBody>
          <a:bodyPr/>
          <a:lstStyle/>
          <a:p>
            <a:fld id="{E96AEF43-C502-4198-8E16-3B7A68A12FD7}" type="datetimeFigureOut">
              <a:rPr lang="nl-NL" smtClean="0"/>
              <a:t>12-6-2023</a:t>
            </a:fld>
            <a:endParaRPr lang="nl-NL"/>
          </a:p>
        </p:txBody>
      </p:sp>
      <p:sp>
        <p:nvSpPr>
          <p:cNvPr id="5" name="Tijdelijke aanduiding voor voettekst 4">
            <a:extLst>
              <a:ext uri="{FF2B5EF4-FFF2-40B4-BE49-F238E27FC236}">
                <a16:creationId xmlns:a16="http://schemas.microsoft.com/office/drawing/2014/main" id="{A555DA3A-FD1B-3939-08BD-EEA5B5FCFAD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940715C-8E7D-F1E6-0F48-8451641AF0AE}"/>
              </a:ext>
            </a:extLst>
          </p:cNvPr>
          <p:cNvSpPr>
            <a:spLocks noGrp="1"/>
          </p:cNvSpPr>
          <p:nvPr>
            <p:ph type="sldNum" sz="quarter" idx="12"/>
          </p:nvPr>
        </p:nvSpPr>
        <p:spPr/>
        <p:txBody>
          <a:bodyPr/>
          <a:lstStyle/>
          <a:p>
            <a:fld id="{FEBA0695-C348-4F78-9EF5-69018395819B}" type="slidenum">
              <a:rPr lang="nl-NL" smtClean="0"/>
              <a:t>‹nr.›</a:t>
            </a:fld>
            <a:endParaRPr lang="nl-NL"/>
          </a:p>
        </p:txBody>
      </p:sp>
    </p:spTree>
    <p:extLst>
      <p:ext uri="{BB962C8B-B14F-4D97-AF65-F5344CB8AC3E}">
        <p14:creationId xmlns:p14="http://schemas.microsoft.com/office/powerpoint/2010/main" val="3856286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073C41-569F-AC8C-D682-D1F8C7171DA8}"/>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8F36F1AC-54AD-9A80-48D9-BF05F196ED7F}"/>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1CF5503-8BC0-773D-6C83-94AE75C5A834}"/>
              </a:ext>
            </a:extLst>
          </p:cNvPr>
          <p:cNvSpPr>
            <a:spLocks noGrp="1"/>
          </p:cNvSpPr>
          <p:nvPr>
            <p:ph type="dt" sz="half" idx="10"/>
          </p:nvPr>
        </p:nvSpPr>
        <p:spPr/>
        <p:txBody>
          <a:bodyPr/>
          <a:lstStyle/>
          <a:p>
            <a:fld id="{E96AEF43-C502-4198-8E16-3B7A68A12FD7}" type="datetimeFigureOut">
              <a:rPr lang="nl-NL" smtClean="0"/>
              <a:t>12-6-2023</a:t>
            </a:fld>
            <a:endParaRPr lang="nl-NL"/>
          </a:p>
        </p:txBody>
      </p:sp>
      <p:sp>
        <p:nvSpPr>
          <p:cNvPr id="5" name="Tijdelijke aanduiding voor voettekst 4">
            <a:extLst>
              <a:ext uri="{FF2B5EF4-FFF2-40B4-BE49-F238E27FC236}">
                <a16:creationId xmlns:a16="http://schemas.microsoft.com/office/drawing/2014/main" id="{C6DA1BA4-6317-B3EF-D439-6E4A6FD9B88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F7EBD63-0636-964E-231B-5209D2DD6217}"/>
              </a:ext>
            </a:extLst>
          </p:cNvPr>
          <p:cNvSpPr>
            <a:spLocks noGrp="1"/>
          </p:cNvSpPr>
          <p:nvPr>
            <p:ph type="sldNum" sz="quarter" idx="12"/>
          </p:nvPr>
        </p:nvSpPr>
        <p:spPr/>
        <p:txBody>
          <a:bodyPr/>
          <a:lstStyle/>
          <a:p>
            <a:fld id="{FEBA0695-C348-4F78-9EF5-69018395819B}" type="slidenum">
              <a:rPr lang="nl-NL" smtClean="0"/>
              <a:t>‹nr.›</a:t>
            </a:fld>
            <a:endParaRPr lang="nl-NL"/>
          </a:p>
        </p:txBody>
      </p:sp>
    </p:spTree>
    <p:extLst>
      <p:ext uri="{BB962C8B-B14F-4D97-AF65-F5344CB8AC3E}">
        <p14:creationId xmlns:p14="http://schemas.microsoft.com/office/powerpoint/2010/main" val="807156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3427552A-327B-1DCC-9BA8-2004BE20BD15}"/>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EC8D02B9-AFDB-D6D4-0685-7D96C745E2F1}"/>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6F90CED-43B8-B70D-F75F-FE6842085D40}"/>
              </a:ext>
            </a:extLst>
          </p:cNvPr>
          <p:cNvSpPr>
            <a:spLocks noGrp="1"/>
          </p:cNvSpPr>
          <p:nvPr>
            <p:ph type="dt" sz="half" idx="10"/>
          </p:nvPr>
        </p:nvSpPr>
        <p:spPr/>
        <p:txBody>
          <a:bodyPr/>
          <a:lstStyle/>
          <a:p>
            <a:fld id="{E96AEF43-C502-4198-8E16-3B7A68A12FD7}" type="datetimeFigureOut">
              <a:rPr lang="nl-NL" smtClean="0"/>
              <a:t>12-6-2023</a:t>
            </a:fld>
            <a:endParaRPr lang="nl-NL"/>
          </a:p>
        </p:txBody>
      </p:sp>
      <p:sp>
        <p:nvSpPr>
          <p:cNvPr id="5" name="Tijdelijke aanduiding voor voettekst 4">
            <a:extLst>
              <a:ext uri="{FF2B5EF4-FFF2-40B4-BE49-F238E27FC236}">
                <a16:creationId xmlns:a16="http://schemas.microsoft.com/office/drawing/2014/main" id="{77A222CC-3D08-1575-3BB1-1F757E320E8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BC64F2F-98F1-354D-6BEF-97ECE354A903}"/>
              </a:ext>
            </a:extLst>
          </p:cNvPr>
          <p:cNvSpPr>
            <a:spLocks noGrp="1"/>
          </p:cNvSpPr>
          <p:nvPr>
            <p:ph type="sldNum" sz="quarter" idx="12"/>
          </p:nvPr>
        </p:nvSpPr>
        <p:spPr/>
        <p:txBody>
          <a:bodyPr/>
          <a:lstStyle/>
          <a:p>
            <a:fld id="{FEBA0695-C348-4F78-9EF5-69018395819B}" type="slidenum">
              <a:rPr lang="nl-NL" smtClean="0"/>
              <a:t>‹nr.›</a:t>
            </a:fld>
            <a:endParaRPr lang="nl-NL"/>
          </a:p>
        </p:txBody>
      </p:sp>
    </p:spTree>
    <p:extLst>
      <p:ext uri="{BB962C8B-B14F-4D97-AF65-F5344CB8AC3E}">
        <p14:creationId xmlns:p14="http://schemas.microsoft.com/office/powerpoint/2010/main" val="19592881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1A8BD68-CFB7-4CE8-927C-EC6ABA75118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6C8E20B-A0BF-4CD6-AEE6-FAEAB7BE140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7894417-9658-4824-AB01-4E994083AE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C824CAF-DF54-4A8A-A4C4-E08E0DB6F5BA}"/>
              </a:ext>
            </a:extLst>
          </p:cNvPr>
          <p:cNvSpPr>
            <a:spLocks noGrp="1"/>
          </p:cNvSpPr>
          <p:nvPr>
            <p:ph type="dt" sz="half" idx="10"/>
          </p:nvPr>
        </p:nvSpPr>
        <p:spPr/>
        <p:txBody>
          <a:bodyPr/>
          <a:lstStyle/>
          <a:p>
            <a:fld id="{E96AEF43-C502-4198-8E16-3B7A68A12FD7}" type="datetimeFigureOut">
              <a:rPr lang="nl-NL" smtClean="0"/>
              <a:t>12-6-2023</a:t>
            </a:fld>
            <a:endParaRPr lang="nl-NL"/>
          </a:p>
        </p:txBody>
      </p:sp>
      <p:sp>
        <p:nvSpPr>
          <p:cNvPr id="5" name="Tijdelijke aanduiding voor voettekst 4">
            <a:extLst>
              <a:ext uri="{FF2B5EF4-FFF2-40B4-BE49-F238E27FC236}">
                <a16:creationId xmlns:a16="http://schemas.microsoft.com/office/drawing/2014/main" id="{9A008C39-37FF-4EBA-8913-006DB03BCACB}"/>
              </a:ext>
            </a:extLst>
          </p:cNvPr>
          <p:cNvSpPr>
            <a:spLocks noGrp="1"/>
          </p:cNvSpPr>
          <p:nvPr>
            <p:ph type="ftr" sz="quarter" idx="11"/>
          </p:nvPr>
        </p:nvSpPr>
        <p:spPr/>
        <p:txBody>
          <a:bodyPr/>
          <a:lstStyle/>
          <a:p>
            <a:endParaRPr lang="nl-NL"/>
          </a:p>
        </p:txBody>
      </p:sp>
      <p:pic>
        <p:nvPicPr>
          <p:cNvPr id="8" name="Afbeelding 7">
            <a:extLst>
              <a:ext uri="{FF2B5EF4-FFF2-40B4-BE49-F238E27FC236}">
                <a16:creationId xmlns:a16="http://schemas.microsoft.com/office/drawing/2014/main" id="{F78F163C-C938-43FA-A41C-FC704C3531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33016941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E96AEF43-C502-4198-8E16-3B7A68A12FD7}" type="datetimeFigureOut">
              <a:rPr lang="nl-NL" smtClean="0"/>
              <a:t>12-6-2023</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39634965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FF87D9-0B69-41E6-BCC7-2A763CFB964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5094E34-B709-4148-AAD2-3E31B39B38C8}"/>
              </a:ext>
            </a:extLst>
          </p:cNvPr>
          <p:cNvSpPr>
            <a:spLocks noGrp="1"/>
          </p:cNvSpPr>
          <p:nvPr>
            <p:ph type="dt" sz="half" idx="10"/>
          </p:nvPr>
        </p:nvSpPr>
        <p:spPr/>
        <p:txBody>
          <a:bodyPr/>
          <a:lstStyle/>
          <a:p>
            <a:fld id="{E96AEF43-C502-4198-8E16-3B7A68A12FD7}" type="datetimeFigureOut">
              <a:rPr lang="nl-NL" smtClean="0"/>
              <a:t>12-6-2023</a:t>
            </a:fld>
            <a:endParaRPr lang="nl-NL"/>
          </a:p>
        </p:txBody>
      </p:sp>
      <p:sp>
        <p:nvSpPr>
          <p:cNvPr id="4" name="Tijdelijke aanduiding voor voettekst 3">
            <a:extLst>
              <a:ext uri="{FF2B5EF4-FFF2-40B4-BE49-F238E27FC236}">
                <a16:creationId xmlns:a16="http://schemas.microsoft.com/office/drawing/2014/main" id="{DAB07FF9-DFE7-4583-9ED1-72016D530BF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A20854E-98DB-41E1-A8DE-A42436926A44}"/>
              </a:ext>
            </a:extLst>
          </p:cNvPr>
          <p:cNvSpPr>
            <a:spLocks noGrp="1"/>
          </p:cNvSpPr>
          <p:nvPr>
            <p:ph type="sldNum" sz="quarter" idx="12"/>
          </p:nvPr>
        </p:nvSpPr>
        <p:spPr/>
        <p:txBody>
          <a:bodyPr/>
          <a:lstStyle/>
          <a:p>
            <a:fld id="{FEBA0695-C348-4F78-9EF5-69018395819B}" type="slidenum">
              <a:rPr lang="nl-NL" smtClean="0"/>
              <a:t>‹nr.›</a:t>
            </a:fld>
            <a:endParaRPr lang="nl-NL"/>
          </a:p>
        </p:txBody>
      </p:sp>
    </p:spTree>
    <p:extLst>
      <p:ext uri="{BB962C8B-B14F-4D97-AF65-F5344CB8AC3E}">
        <p14:creationId xmlns:p14="http://schemas.microsoft.com/office/powerpoint/2010/main" val="40466790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12799" y="1498604"/>
            <a:ext cx="3720243" cy="1278466"/>
          </a:xfrm>
        </p:spPr>
        <p:txBody>
          <a:bodyPr anchor="b">
            <a:normAutofit/>
          </a:bodyPr>
          <a:lstStyle>
            <a:lvl1pPr>
              <a:defRPr sz="2000"/>
            </a:lvl1pPr>
          </a:lstStyle>
          <a:p>
            <a:r>
              <a:rPr lang="nl-NL"/>
              <a:t>Klik om stijl te bewerken</a:t>
            </a:r>
            <a:endParaRPr lang="en-US" dirty="0"/>
          </a:p>
        </p:txBody>
      </p:sp>
      <p:sp>
        <p:nvSpPr>
          <p:cNvPr id="3" name="Content Placeholder 2"/>
          <p:cNvSpPr>
            <a:spLocks noGrp="1"/>
          </p:cNvSpPr>
          <p:nvPr>
            <p:ph idx="1"/>
          </p:nvPr>
        </p:nvSpPr>
        <p:spPr>
          <a:xfrm>
            <a:off x="4761701" y="514926"/>
            <a:ext cx="4514716" cy="552643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812799" y="2777069"/>
            <a:ext cx="3720243"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E96AEF43-C502-4198-8E16-3B7A68A12FD7}" type="datetimeFigureOut">
              <a:rPr lang="nl-NL" smtClean="0"/>
              <a:t>12-6-2023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EBA0695-C348-4F78-9EF5-69018395819B}" type="slidenum">
              <a:rPr lang="nl-NL" smtClean="0"/>
              <a:t>‹nr.›</a:t>
            </a:fld>
            <a:endParaRPr lang="nl-NL"/>
          </a:p>
        </p:txBody>
      </p:sp>
    </p:spTree>
    <p:extLst>
      <p:ext uri="{BB962C8B-B14F-4D97-AF65-F5344CB8AC3E}">
        <p14:creationId xmlns:p14="http://schemas.microsoft.com/office/powerpoint/2010/main" val="27250299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D04B7D-4CEC-D4C4-F398-6FD605C49581}"/>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4274D22-3DF2-E72F-CF42-F48DCC993BB6}"/>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A1CFE68-3766-2851-4521-E04E91123E27}"/>
              </a:ext>
            </a:extLst>
          </p:cNvPr>
          <p:cNvSpPr>
            <a:spLocks noGrp="1"/>
          </p:cNvSpPr>
          <p:nvPr>
            <p:ph type="dt" sz="half" idx="10"/>
          </p:nvPr>
        </p:nvSpPr>
        <p:spPr/>
        <p:txBody>
          <a:bodyPr/>
          <a:lstStyle/>
          <a:p>
            <a:fld id="{E96AEF43-C502-4198-8E16-3B7A68A12FD7}" type="datetimeFigureOut">
              <a:rPr lang="nl-NL" smtClean="0"/>
              <a:t>12-6-2023</a:t>
            </a:fld>
            <a:endParaRPr lang="nl-NL"/>
          </a:p>
        </p:txBody>
      </p:sp>
      <p:sp>
        <p:nvSpPr>
          <p:cNvPr id="5" name="Tijdelijke aanduiding voor voettekst 4">
            <a:extLst>
              <a:ext uri="{FF2B5EF4-FFF2-40B4-BE49-F238E27FC236}">
                <a16:creationId xmlns:a16="http://schemas.microsoft.com/office/drawing/2014/main" id="{260CEFE6-CA60-2B3E-1323-CBFBCAF0CF5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B3E769E-3ED7-DCBD-A5F6-FCFA70D7C56B}"/>
              </a:ext>
            </a:extLst>
          </p:cNvPr>
          <p:cNvSpPr>
            <a:spLocks noGrp="1"/>
          </p:cNvSpPr>
          <p:nvPr>
            <p:ph type="sldNum" sz="quarter" idx="12"/>
          </p:nvPr>
        </p:nvSpPr>
        <p:spPr/>
        <p:txBody>
          <a:bodyPr/>
          <a:lstStyle/>
          <a:p>
            <a:fld id="{FEBA0695-C348-4F78-9EF5-69018395819B}" type="slidenum">
              <a:rPr lang="nl-NL" smtClean="0"/>
              <a:t>‹nr.›</a:t>
            </a:fld>
            <a:endParaRPr lang="nl-NL"/>
          </a:p>
        </p:txBody>
      </p:sp>
    </p:spTree>
    <p:extLst>
      <p:ext uri="{BB962C8B-B14F-4D97-AF65-F5344CB8AC3E}">
        <p14:creationId xmlns:p14="http://schemas.microsoft.com/office/powerpoint/2010/main" val="4134202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D04B7D-4CEC-D4C4-F398-6FD605C49581}"/>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4274D22-3DF2-E72F-CF42-F48DCC993BB6}"/>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A1CFE68-3766-2851-4521-E04E91123E27}"/>
              </a:ext>
            </a:extLst>
          </p:cNvPr>
          <p:cNvSpPr>
            <a:spLocks noGrp="1"/>
          </p:cNvSpPr>
          <p:nvPr>
            <p:ph type="dt" sz="half" idx="10"/>
          </p:nvPr>
        </p:nvSpPr>
        <p:spPr/>
        <p:txBody>
          <a:bodyPr/>
          <a:lstStyle/>
          <a:p>
            <a:fld id="{E96AEF43-C502-4198-8E16-3B7A68A12FD7}" type="datetimeFigureOut">
              <a:rPr lang="nl-NL" smtClean="0"/>
              <a:t>12-6-2023</a:t>
            </a:fld>
            <a:endParaRPr lang="nl-NL"/>
          </a:p>
        </p:txBody>
      </p:sp>
      <p:sp>
        <p:nvSpPr>
          <p:cNvPr id="5" name="Tijdelijke aanduiding voor voettekst 4">
            <a:extLst>
              <a:ext uri="{FF2B5EF4-FFF2-40B4-BE49-F238E27FC236}">
                <a16:creationId xmlns:a16="http://schemas.microsoft.com/office/drawing/2014/main" id="{260CEFE6-CA60-2B3E-1323-CBFBCAF0CF5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B3E769E-3ED7-DCBD-A5F6-FCFA70D7C56B}"/>
              </a:ext>
            </a:extLst>
          </p:cNvPr>
          <p:cNvSpPr>
            <a:spLocks noGrp="1"/>
          </p:cNvSpPr>
          <p:nvPr>
            <p:ph type="sldNum" sz="quarter" idx="12"/>
          </p:nvPr>
        </p:nvSpPr>
        <p:spPr/>
        <p:txBody>
          <a:bodyPr/>
          <a:lstStyle/>
          <a:p>
            <a:fld id="{FEBA0695-C348-4F78-9EF5-69018395819B}" type="slidenum">
              <a:rPr lang="nl-NL" smtClean="0"/>
              <a:t>‹nr.›</a:t>
            </a:fld>
            <a:endParaRPr lang="nl-NL"/>
          </a:p>
        </p:txBody>
      </p:sp>
    </p:spTree>
    <p:extLst>
      <p:ext uri="{BB962C8B-B14F-4D97-AF65-F5344CB8AC3E}">
        <p14:creationId xmlns:p14="http://schemas.microsoft.com/office/powerpoint/2010/main" val="900615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8FB64F-87A0-0AC3-9CB1-0222BB297C70}"/>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428639A1-555B-448A-3943-B9251C6442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9E90E762-7688-A98A-ADEF-83D3977562B9}"/>
              </a:ext>
            </a:extLst>
          </p:cNvPr>
          <p:cNvSpPr>
            <a:spLocks noGrp="1"/>
          </p:cNvSpPr>
          <p:nvPr>
            <p:ph type="dt" sz="half" idx="10"/>
          </p:nvPr>
        </p:nvSpPr>
        <p:spPr/>
        <p:txBody>
          <a:bodyPr/>
          <a:lstStyle/>
          <a:p>
            <a:fld id="{E96AEF43-C502-4198-8E16-3B7A68A12FD7}" type="datetimeFigureOut">
              <a:rPr lang="nl-NL" smtClean="0"/>
              <a:t>12-6-2023</a:t>
            </a:fld>
            <a:endParaRPr lang="nl-NL"/>
          </a:p>
        </p:txBody>
      </p:sp>
      <p:sp>
        <p:nvSpPr>
          <p:cNvPr id="5" name="Tijdelijke aanduiding voor voettekst 4">
            <a:extLst>
              <a:ext uri="{FF2B5EF4-FFF2-40B4-BE49-F238E27FC236}">
                <a16:creationId xmlns:a16="http://schemas.microsoft.com/office/drawing/2014/main" id="{4BA651F7-4FE8-677D-4A58-227AE3060DF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9BAAB6B-FD64-60AE-2512-B9F6BE099576}"/>
              </a:ext>
            </a:extLst>
          </p:cNvPr>
          <p:cNvSpPr>
            <a:spLocks noGrp="1"/>
          </p:cNvSpPr>
          <p:nvPr>
            <p:ph type="sldNum" sz="quarter" idx="12"/>
          </p:nvPr>
        </p:nvSpPr>
        <p:spPr/>
        <p:txBody>
          <a:bodyPr/>
          <a:lstStyle/>
          <a:p>
            <a:fld id="{FEBA0695-C348-4F78-9EF5-69018395819B}" type="slidenum">
              <a:rPr lang="nl-NL" smtClean="0"/>
              <a:t>‹nr.›</a:t>
            </a:fld>
            <a:endParaRPr lang="nl-NL"/>
          </a:p>
        </p:txBody>
      </p:sp>
    </p:spTree>
    <p:extLst>
      <p:ext uri="{BB962C8B-B14F-4D97-AF65-F5344CB8AC3E}">
        <p14:creationId xmlns:p14="http://schemas.microsoft.com/office/powerpoint/2010/main" val="2484617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ED28FA-C1D5-3422-6DD3-421B0CE0F4D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5424C60F-C928-B570-D2EF-7F920B5B209B}"/>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D003308D-7D61-40C2-BBEE-1BE420C7F9C8}"/>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DDC9E121-B537-5997-59AD-79149A5CCF18}"/>
              </a:ext>
            </a:extLst>
          </p:cNvPr>
          <p:cNvSpPr>
            <a:spLocks noGrp="1"/>
          </p:cNvSpPr>
          <p:nvPr>
            <p:ph type="dt" sz="half" idx="10"/>
          </p:nvPr>
        </p:nvSpPr>
        <p:spPr/>
        <p:txBody>
          <a:bodyPr/>
          <a:lstStyle/>
          <a:p>
            <a:fld id="{E96AEF43-C502-4198-8E16-3B7A68A12FD7}" type="datetimeFigureOut">
              <a:rPr lang="nl-NL" smtClean="0"/>
              <a:t>12-6-2023</a:t>
            </a:fld>
            <a:endParaRPr lang="nl-NL"/>
          </a:p>
        </p:txBody>
      </p:sp>
      <p:sp>
        <p:nvSpPr>
          <p:cNvPr id="6" name="Tijdelijke aanduiding voor voettekst 5">
            <a:extLst>
              <a:ext uri="{FF2B5EF4-FFF2-40B4-BE49-F238E27FC236}">
                <a16:creationId xmlns:a16="http://schemas.microsoft.com/office/drawing/2014/main" id="{DEACD88A-E630-5196-AF2D-6AB88EB2B73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8139ECC-AA1A-9D57-EC11-DCCF4E1D4717}"/>
              </a:ext>
            </a:extLst>
          </p:cNvPr>
          <p:cNvSpPr>
            <a:spLocks noGrp="1"/>
          </p:cNvSpPr>
          <p:nvPr>
            <p:ph type="sldNum" sz="quarter" idx="12"/>
          </p:nvPr>
        </p:nvSpPr>
        <p:spPr/>
        <p:txBody>
          <a:bodyPr/>
          <a:lstStyle/>
          <a:p>
            <a:fld id="{FEBA0695-C348-4F78-9EF5-69018395819B}" type="slidenum">
              <a:rPr lang="nl-NL" smtClean="0"/>
              <a:t>‹nr.›</a:t>
            </a:fld>
            <a:endParaRPr lang="nl-NL"/>
          </a:p>
        </p:txBody>
      </p:sp>
    </p:spTree>
    <p:extLst>
      <p:ext uri="{BB962C8B-B14F-4D97-AF65-F5344CB8AC3E}">
        <p14:creationId xmlns:p14="http://schemas.microsoft.com/office/powerpoint/2010/main" val="3909415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2A9F07-D3F2-8622-E4E7-1E6387898F59}"/>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42F7062C-6276-4091-664A-318C1BABAC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B03724FF-FC1B-3BDD-286D-6450BB7EC533}"/>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EEAF8E4F-3FB9-70D0-B7A1-AB489FB827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168932F5-1810-13AC-2F0A-01A66B2B9497}"/>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C7D27BD9-11BF-B08F-B782-FA1A4408080B}"/>
              </a:ext>
            </a:extLst>
          </p:cNvPr>
          <p:cNvSpPr>
            <a:spLocks noGrp="1"/>
          </p:cNvSpPr>
          <p:nvPr>
            <p:ph type="dt" sz="half" idx="10"/>
          </p:nvPr>
        </p:nvSpPr>
        <p:spPr/>
        <p:txBody>
          <a:bodyPr/>
          <a:lstStyle/>
          <a:p>
            <a:fld id="{E96AEF43-C502-4198-8E16-3B7A68A12FD7}" type="datetimeFigureOut">
              <a:rPr lang="nl-NL" smtClean="0"/>
              <a:t>12-6-2023</a:t>
            </a:fld>
            <a:endParaRPr lang="nl-NL"/>
          </a:p>
        </p:txBody>
      </p:sp>
      <p:sp>
        <p:nvSpPr>
          <p:cNvPr id="8" name="Tijdelijke aanduiding voor voettekst 7">
            <a:extLst>
              <a:ext uri="{FF2B5EF4-FFF2-40B4-BE49-F238E27FC236}">
                <a16:creationId xmlns:a16="http://schemas.microsoft.com/office/drawing/2014/main" id="{BCD3B657-8292-8449-CAC4-DDD84C0BD5E2}"/>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2F09B924-EADE-54A5-3464-58F06C47E3B2}"/>
              </a:ext>
            </a:extLst>
          </p:cNvPr>
          <p:cNvSpPr>
            <a:spLocks noGrp="1"/>
          </p:cNvSpPr>
          <p:nvPr>
            <p:ph type="sldNum" sz="quarter" idx="12"/>
          </p:nvPr>
        </p:nvSpPr>
        <p:spPr/>
        <p:txBody>
          <a:bodyPr/>
          <a:lstStyle/>
          <a:p>
            <a:fld id="{FEBA0695-C348-4F78-9EF5-69018395819B}" type="slidenum">
              <a:rPr lang="nl-NL" smtClean="0"/>
              <a:t>‹nr.›</a:t>
            </a:fld>
            <a:endParaRPr lang="nl-NL"/>
          </a:p>
        </p:txBody>
      </p:sp>
    </p:spTree>
    <p:extLst>
      <p:ext uri="{BB962C8B-B14F-4D97-AF65-F5344CB8AC3E}">
        <p14:creationId xmlns:p14="http://schemas.microsoft.com/office/powerpoint/2010/main" val="1815841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C08E4A-A7EC-52B7-0D42-83765C43A291}"/>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9C94F890-89E4-5A44-D69C-5D9EC3464BD7}"/>
              </a:ext>
            </a:extLst>
          </p:cNvPr>
          <p:cNvSpPr>
            <a:spLocks noGrp="1"/>
          </p:cNvSpPr>
          <p:nvPr>
            <p:ph type="dt" sz="half" idx="10"/>
          </p:nvPr>
        </p:nvSpPr>
        <p:spPr/>
        <p:txBody>
          <a:bodyPr/>
          <a:lstStyle/>
          <a:p>
            <a:fld id="{E96AEF43-C502-4198-8E16-3B7A68A12FD7}" type="datetimeFigureOut">
              <a:rPr lang="nl-NL" smtClean="0"/>
              <a:t>12-6-2023</a:t>
            </a:fld>
            <a:endParaRPr lang="nl-NL"/>
          </a:p>
        </p:txBody>
      </p:sp>
      <p:sp>
        <p:nvSpPr>
          <p:cNvPr id="4" name="Tijdelijke aanduiding voor voettekst 3">
            <a:extLst>
              <a:ext uri="{FF2B5EF4-FFF2-40B4-BE49-F238E27FC236}">
                <a16:creationId xmlns:a16="http://schemas.microsoft.com/office/drawing/2014/main" id="{A4B7DEC2-AD9E-858D-FF79-949A0C0D840C}"/>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8684470A-1C8D-2D33-FA8F-62F4807CEB46}"/>
              </a:ext>
            </a:extLst>
          </p:cNvPr>
          <p:cNvSpPr>
            <a:spLocks noGrp="1"/>
          </p:cNvSpPr>
          <p:nvPr>
            <p:ph type="sldNum" sz="quarter" idx="12"/>
          </p:nvPr>
        </p:nvSpPr>
        <p:spPr/>
        <p:txBody>
          <a:bodyPr/>
          <a:lstStyle/>
          <a:p>
            <a:fld id="{FEBA0695-C348-4F78-9EF5-69018395819B}" type="slidenum">
              <a:rPr lang="nl-NL" smtClean="0"/>
              <a:t>‹nr.›</a:t>
            </a:fld>
            <a:endParaRPr lang="nl-NL"/>
          </a:p>
        </p:txBody>
      </p:sp>
    </p:spTree>
    <p:extLst>
      <p:ext uri="{BB962C8B-B14F-4D97-AF65-F5344CB8AC3E}">
        <p14:creationId xmlns:p14="http://schemas.microsoft.com/office/powerpoint/2010/main" val="2398614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B5739E38-5B3B-C852-00C0-CFBEBEB637A9}"/>
              </a:ext>
            </a:extLst>
          </p:cNvPr>
          <p:cNvSpPr>
            <a:spLocks noGrp="1"/>
          </p:cNvSpPr>
          <p:nvPr>
            <p:ph type="dt" sz="half" idx="10"/>
          </p:nvPr>
        </p:nvSpPr>
        <p:spPr/>
        <p:txBody>
          <a:bodyPr/>
          <a:lstStyle/>
          <a:p>
            <a:fld id="{E96AEF43-C502-4198-8E16-3B7A68A12FD7}" type="datetimeFigureOut">
              <a:rPr lang="nl-NL" smtClean="0"/>
              <a:t>12-6-2023</a:t>
            </a:fld>
            <a:endParaRPr lang="nl-NL"/>
          </a:p>
        </p:txBody>
      </p:sp>
      <p:sp>
        <p:nvSpPr>
          <p:cNvPr id="3" name="Tijdelijke aanduiding voor voettekst 2">
            <a:extLst>
              <a:ext uri="{FF2B5EF4-FFF2-40B4-BE49-F238E27FC236}">
                <a16:creationId xmlns:a16="http://schemas.microsoft.com/office/drawing/2014/main" id="{6574E5EE-262C-3090-F4CC-B0EED882B4EC}"/>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75B8134B-5D9A-0481-C38F-F71B6A85AEFA}"/>
              </a:ext>
            </a:extLst>
          </p:cNvPr>
          <p:cNvSpPr>
            <a:spLocks noGrp="1"/>
          </p:cNvSpPr>
          <p:nvPr>
            <p:ph type="sldNum" sz="quarter" idx="12"/>
          </p:nvPr>
        </p:nvSpPr>
        <p:spPr/>
        <p:txBody>
          <a:bodyPr/>
          <a:lstStyle/>
          <a:p>
            <a:fld id="{FEBA0695-C348-4F78-9EF5-69018395819B}" type="slidenum">
              <a:rPr lang="nl-NL" smtClean="0"/>
              <a:t>‹nr.›</a:t>
            </a:fld>
            <a:endParaRPr lang="nl-NL"/>
          </a:p>
        </p:txBody>
      </p:sp>
    </p:spTree>
    <p:extLst>
      <p:ext uri="{BB962C8B-B14F-4D97-AF65-F5344CB8AC3E}">
        <p14:creationId xmlns:p14="http://schemas.microsoft.com/office/powerpoint/2010/main" val="1855123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4E929E-C2C4-E386-A5FE-6DF9337EDAA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4D1BE521-8BFE-F4C0-2A05-FB20AC77C4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2201A13D-75BD-1279-44B1-009FB9CEB3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94F924C4-0A26-1D67-83BD-C5AE9B8CCCCD}"/>
              </a:ext>
            </a:extLst>
          </p:cNvPr>
          <p:cNvSpPr>
            <a:spLocks noGrp="1"/>
          </p:cNvSpPr>
          <p:nvPr>
            <p:ph type="dt" sz="half" idx="10"/>
          </p:nvPr>
        </p:nvSpPr>
        <p:spPr/>
        <p:txBody>
          <a:bodyPr/>
          <a:lstStyle/>
          <a:p>
            <a:fld id="{E96AEF43-C502-4198-8E16-3B7A68A12FD7}" type="datetimeFigureOut">
              <a:rPr lang="nl-NL" smtClean="0"/>
              <a:t>12-6-2023</a:t>
            </a:fld>
            <a:endParaRPr lang="nl-NL"/>
          </a:p>
        </p:txBody>
      </p:sp>
      <p:sp>
        <p:nvSpPr>
          <p:cNvPr id="6" name="Tijdelijke aanduiding voor voettekst 5">
            <a:extLst>
              <a:ext uri="{FF2B5EF4-FFF2-40B4-BE49-F238E27FC236}">
                <a16:creationId xmlns:a16="http://schemas.microsoft.com/office/drawing/2014/main" id="{C25E22F6-E3D8-75D8-5B63-A1BA77506EE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38BF8E8-D1E0-ADA8-4C1D-86A248C31108}"/>
              </a:ext>
            </a:extLst>
          </p:cNvPr>
          <p:cNvSpPr>
            <a:spLocks noGrp="1"/>
          </p:cNvSpPr>
          <p:nvPr>
            <p:ph type="sldNum" sz="quarter" idx="12"/>
          </p:nvPr>
        </p:nvSpPr>
        <p:spPr/>
        <p:txBody>
          <a:bodyPr/>
          <a:lstStyle/>
          <a:p>
            <a:fld id="{FEBA0695-C348-4F78-9EF5-69018395819B}" type="slidenum">
              <a:rPr lang="nl-NL" smtClean="0"/>
              <a:t>‹nr.›</a:t>
            </a:fld>
            <a:endParaRPr lang="nl-NL"/>
          </a:p>
        </p:txBody>
      </p:sp>
    </p:spTree>
    <p:extLst>
      <p:ext uri="{BB962C8B-B14F-4D97-AF65-F5344CB8AC3E}">
        <p14:creationId xmlns:p14="http://schemas.microsoft.com/office/powerpoint/2010/main" val="1665936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51EB90-9BAD-95C4-A838-C289EB377832}"/>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A2127F5E-9F19-371B-AE15-F907656CF5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21545BEC-2492-4C13-0D81-4C9B468054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DF007036-7159-C4B5-2B3E-34E143D8B8E6}"/>
              </a:ext>
            </a:extLst>
          </p:cNvPr>
          <p:cNvSpPr>
            <a:spLocks noGrp="1"/>
          </p:cNvSpPr>
          <p:nvPr>
            <p:ph type="dt" sz="half" idx="10"/>
          </p:nvPr>
        </p:nvSpPr>
        <p:spPr/>
        <p:txBody>
          <a:bodyPr/>
          <a:lstStyle/>
          <a:p>
            <a:fld id="{E96AEF43-C502-4198-8E16-3B7A68A12FD7}" type="datetimeFigureOut">
              <a:rPr lang="nl-NL" smtClean="0"/>
              <a:t>12-6-2023</a:t>
            </a:fld>
            <a:endParaRPr lang="nl-NL"/>
          </a:p>
        </p:txBody>
      </p:sp>
      <p:sp>
        <p:nvSpPr>
          <p:cNvPr id="6" name="Tijdelijke aanduiding voor voettekst 5">
            <a:extLst>
              <a:ext uri="{FF2B5EF4-FFF2-40B4-BE49-F238E27FC236}">
                <a16:creationId xmlns:a16="http://schemas.microsoft.com/office/drawing/2014/main" id="{51DD91F3-E47E-3B9A-6041-ADE00D878E7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9786F08-1CD8-970B-C6AA-765F6CFAED31}"/>
              </a:ext>
            </a:extLst>
          </p:cNvPr>
          <p:cNvSpPr>
            <a:spLocks noGrp="1"/>
          </p:cNvSpPr>
          <p:nvPr>
            <p:ph type="sldNum" sz="quarter" idx="12"/>
          </p:nvPr>
        </p:nvSpPr>
        <p:spPr/>
        <p:txBody>
          <a:bodyPr/>
          <a:lstStyle/>
          <a:p>
            <a:fld id="{FEBA0695-C348-4F78-9EF5-69018395819B}" type="slidenum">
              <a:rPr lang="nl-NL" smtClean="0"/>
              <a:t>‹nr.›</a:t>
            </a:fld>
            <a:endParaRPr lang="nl-NL"/>
          </a:p>
        </p:txBody>
      </p:sp>
    </p:spTree>
    <p:extLst>
      <p:ext uri="{BB962C8B-B14F-4D97-AF65-F5344CB8AC3E}">
        <p14:creationId xmlns:p14="http://schemas.microsoft.com/office/powerpoint/2010/main" val="1037246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AE5E023-87DC-9483-6974-3A55530CF2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DCE2C336-5DD1-56E6-C2B4-5950B7FF7C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AD4B467-8264-DC3C-47A1-D5B246D3BB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6AEF43-C502-4198-8E16-3B7A68A12FD7}" type="datetimeFigureOut">
              <a:rPr lang="nl-NL" smtClean="0"/>
              <a:t>12-6-2023</a:t>
            </a:fld>
            <a:endParaRPr lang="nl-NL"/>
          </a:p>
        </p:txBody>
      </p:sp>
      <p:sp>
        <p:nvSpPr>
          <p:cNvPr id="5" name="Tijdelijke aanduiding voor voettekst 4">
            <a:extLst>
              <a:ext uri="{FF2B5EF4-FFF2-40B4-BE49-F238E27FC236}">
                <a16:creationId xmlns:a16="http://schemas.microsoft.com/office/drawing/2014/main" id="{428A9390-E436-8C4D-CA5B-73E1E5A9D0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0E04B795-5D7F-E509-0748-9349EE697A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BA0695-C348-4F78-9EF5-69018395819B}" type="slidenum">
              <a:rPr lang="nl-NL" smtClean="0"/>
              <a:t>‹nr.›</a:t>
            </a:fld>
            <a:endParaRPr lang="nl-NL"/>
          </a:p>
        </p:txBody>
      </p:sp>
    </p:spTree>
    <p:extLst>
      <p:ext uri="{BB962C8B-B14F-4D97-AF65-F5344CB8AC3E}">
        <p14:creationId xmlns:p14="http://schemas.microsoft.com/office/powerpoint/2010/main" val="3333556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B5335E-426E-4FF0-8BD0-AFA8ACBBC7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B11905F-E1EF-40AB-9922-3DF6880C6E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34E063-366F-47A5-A903-1168B0A1F4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6AEF43-C502-4198-8E16-3B7A68A12FD7}" type="datetimeFigureOut">
              <a:rPr lang="nl-NL" smtClean="0"/>
              <a:t>12-6-2023</a:t>
            </a:fld>
            <a:endParaRPr lang="nl-NL"/>
          </a:p>
        </p:txBody>
      </p:sp>
      <p:sp>
        <p:nvSpPr>
          <p:cNvPr id="5" name="Tijdelijke aanduiding voor voettekst 4">
            <a:extLst>
              <a:ext uri="{FF2B5EF4-FFF2-40B4-BE49-F238E27FC236}">
                <a16:creationId xmlns:a16="http://schemas.microsoft.com/office/drawing/2014/main" id="{508F1765-D70C-4E4A-B52C-213A0677F4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2C37449-F706-428B-B279-352BF37C0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BA0695-C348-4F78-9EF5-69018395819B}" type="slidenum">
              <a:rPr lang="nl-NL" smtClean="0"/>
              <a:t>‹nr.›</a:t>
            </a:fld>
            <a:endParaRPr lang="nl-NL"/>
          </a:p>
        </p:txBody>
      </p:sp>
      <p:pic>
        <p:nvPicPr>
          <p:cNvPr id="7" name="Vormentaal">
            <a:extLst>
              <a:ext uri="{FF2B5EF4-FFF2-40B4-BE49-F238E27FC236}">
                <a16:creationId xmlns:a16="http://schemas.microsoft.com/office/drawing/2014/main" id="{2074DCA5-5660-40C3-B12B-972CD979B84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Afbeelding 7">
            <a:extLst>
              <a:ext uri="{FF2B5EF4-FFF2-40B4-BE49-F238E27FC236}">
                <a16:creationId xmlns:a16="http://schemas.microsoft.com/office/drawing/2014/main" id="{7BC48F74-8E96-4434-A02B-EA3EE1F88D7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768383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6.xml"/><Relationship Id="rId1" Type="http://schemas.openxmlformats.org/officeDocument/2006/relationships/video" Target="https://www.youtube.com/embed/p1Y5UG1KbCc?feature=oembed" TargetMode="External"/><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C881CC-B262-49B2-8826-7B1D889D7612}"/>
              </a:ext>
            </a:extLst>
          </p:cNvPr>
          <p:cNvSpPr>
            <a:spLocks noGrp="1"/>
          </p:cNvSpPr>
          <p:nvPr>
            <p:ph type="ctrTitle"/>
          </p:nvPr>
        </p:nvSpPr>
        <p:spPr>
          <a:xfrm>
            <a:off x="7866078" y="666750"/>
            <a:ext cx="3685841" cy="3255863"/>
          </a:xfrm>
        </p:spPr>
        <p:txBody>
          <a:bodyPr>
            <a:normAutofit/>
          </a:bodyPr>
          <a:lstStyle/>
          <a:p>
            <a:pPr algn="l"/>
            <a:r>
              <a:rPr lang="nl-NL" dirty="0"/>
              <a:t>Inrichting van een gebied</a:t>
            </a:r>
          </a:p>
        </p:txBody>
      </p:sp>
      <p:sp>
        <p:nvSpPr>
          <p:cNvPr id="3" name="Ondertitel 2">
            <a:extLst>
              <a:ext uri="{FF2B5EF4-FFF2-40B4-BE49-F238E27FC236}">
                <a16:creationId xmlns:a16="http://schemas.microsoft.com/office/drawing/2014/main" id="{994E4B0B-79EB-4BD4-B337-93108B00AACC}"/>
              </a:ext>
            </a:extLst>
          </p:cNvPr>
          <p:cNvSpPr>
            <a:spLocks noGrp="1"/>
          </p:cNvSpPr>
          <p:nvPr>
            <p:ph type="subTitle" idx="1"/>
          </p:nvPr>
        </p:nvSpPr>
        <p:spPr>
          <a:xfrm>
            <a:off x="7866078" y="4087207"/>
            <a:ext cx="3685841" cy="1810686"/>
          </a:xfrm>
        </p:spPr>
        <p:txBody>
          <a:bodyPr>
            <a:normAutofit/>
          </a:bodyPr>
          <a:lstStyle/>
          <a:p>
            <a:pPr algn="l"/>
            <a:r>
              <a:rPr lang="nl-NL" dirty="0"/>
              <a:t>LJ1-P4 - les 6 </a:t>
            </a:r>
            <a:br>
              <a:rPr lang="nl-NL" dirty="0"/>
            </a:br>
            <a:r>
              <a:rPr lang="nl-NL" b="1" dirty="0"/>
              <a:t>belevenis, interactive experience model, belevenisbouwstenen</a:t>
            </a:r>
          </a:p>
          <a:p>
            <a:pPr algn="l"/>
            <a:endParaRPr lang="nl-NL" b="1" dirty="0"/>
          </a:p>
        </p:txBody>
      </p:sp>
      <p:pic>
        <p:nvPicPr>
          <p:cNvPr id="5" name="Afbeelding 4" descr="Afbeelding met tekst&#10;&#10;Automatisch gegenereerde beschrijving">
            <a:extLst>
              <a:ext uri="{FF2B5EF4-FFF2-40B4-BE49-F238E27FC236}">
                <a16:creationId xmlns:a16="http://schemas.microsoft.com/office/drawing/2014/main" id="{8D05C104-8788-4383-82E7-41093A82EB3F}"/>
              </a:ext>
            </a:extLst>
          </p:cNvPr>
          <p:cNvPicPr>
            <a:picLocks noChangeAspect="1"/>
          </p:cNvPicPr>
          <p:nvPr/>
        </p:nvPicPr>
        <p:blipFill rotWithShape="1">
          <a:blip r:embed="rId2">
            <a:extLst>
              <a:ext uri="{28A0092B-C50C-407E-A947-70E740481C1C}">
                <a14:useLocalDpi xmlns:a14="http://schemas.microsoft.com/office/drawing/2010/main" val="0"/>
              </a:ext>
            </a:extLst>
          </a:blip>
          <a:srcRect t="8730" r="-1" b="11334"/>
          <a:stretch/>
        </p:blipFill>
        <p:spPr>
          <a:xfrm>
            <a:off x="1" y="10"/>
            <a:ext cx="3696822" cy="2556149"/>
          </a:xfrm>
          <a:prstGeom prst="rect">
            <a:avLst/>
          </a:prstGeom>
        </p:spPr>
      </p:pic>
      <p:pic>
        <p:nvPicPr>
          <p:cNvPr id="7" name="Afbeelding 6" descr="Afbeelding met tekst, accessoire&#10;&#10;Automatisch gegenereerde beschrijving">
            <a:extLst>
              <a:ext uri="{FF2B5EF4-FFF2-40B4-BE49-F238E27FC236}">
                <a16:creationId xmlns:a16="http://schemas.microsoft.com/office/drawing/2014/main" id="{C222C31D-331B-4FF2-9A59-738516BA505C}"/>
              </a:ext>
            </a:extLst>
          </p:cNvPr>
          <p:cNvPicPr>
            <a:picLocks noChangeAspect="1"/>
          </p:cNvPicPr>
          <p:nvPr/>
        </p:nvPicPr>
        <p:blipFill rotWithShape="1">
          <a:blip r:embed="rId3">
            <a:extLst>
              <a:ext uri="{28A0092B-C50C-407E-A947-70E740481C1C}">
                <a14:useLocalDpi xmlns:a14="http://schemas.microsoft.com/office/drawing/2010/main" val="0"/>
              </a:ext>
            </a:extLst>
          </a:blip>
          <a:srcRect t="12085" r="-1" b="12899"/>
          <a:stretch/>
        </p:blipFill>
        <p:spPr>
          <a:xfrm>
            <a:off x="3857689" y="10"/>
            <a:ext cx="3696821" cy="2544407"/>
          </a:xfrm>
          <a:prstGeom prst="rect">
            <a:avLst/>
          </a:prstGeom>
        </p:spPr>
      </p:pic>
      <p:pic>
        <p:nvPicPr>
          <p:cNvPr id="9" name="Afbeelding 8" descr="Afbeelding met tekst, gras, buiten&#10;&#10;Automatisch gegenereerde beschrijving">
            <a:extLst>
              <a:ext uri="{FF2B5EF4-FFF2-40B4-BE49-F238E27FC236}">
                <a16:creationId xmlns:a16="http://schemas.microsoft.com/office/drawing/2014/main" id="{79C55FEF-D83D-44CB-92EF-19403DE59353}"/>
              </a:ext>
            </a:extLst>
          </p:cNvPr>
          <p:cNvPicPr>
            <a:picLocks noChangeAspect="1"/>
          </p:cNvPicPr>
          <p:nvPr/>
        </p:nvPicPr>
        <p:blipFill rotWithShape="1">
          <a:blip r:embed="rId4">
            <a:extLst>
              <a:ext uri="{28A0092B-C50C-407E-A947-70E740481C1C}">
                <a14:useLocalDpi xmlns:a14="http://schemas.microsoft.com/office/drawing/2010/main" val="0"/>
              </a:ext>
            </a:extLst>
          </a:blip>
          <a:srcRect t="20539" r="-1" b="9747"/>
          <a:stretch/>
        </p:blipFill>
        <p:spPr>
          <a:xfrm>
            <a:off x="20" y="2697480"/>
            <a:ext cx="7554490" cy="4160520"/>
          </a:xfrm>
          <a:prstGeom prst="rect">
            <a:avLst/>
          </a:prstGeom>
        </p:spPr>
      </p:pic>
      <p:sp>
        <p:nvSpPr>
          <p:cNvPr id="8" name="Ondertitel 2">
            <a:extLst>
              <a:ext uri="{FF2B5EF4-FFF2-40B4-BE49-F238E27FC236}">
                <a16:creationId xmlns:a16="http://schemas.microsoft.com/office/drawing/2014/main" id="{1020A28E-FCB1-4FAF-95A2-DD20E8149C7C}"/>
              </a:ext>
            </a:extLst>
          </p:cNvPr>
          <p:cNvSpPr txBox="1">
            <a:spLocks/>
          </p:cNvSpPr>
          <p:nvPr/>
        </p:nvSpPr>
        <p:spPr>
          <a:xfrm>
            <a:off x="7978378" y="582590"/>
            <a:ext cx="3573541" cy="46854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nl-NL" sz="1600" dirty="0"/>
          </a:p>
        </p:txBody>
      </p:sp>
    </p:spTree>
    <p:extLst>
      <p:ext uri="{BB962C8B-B14F-4D97-AF65-F5344CB8AC3E}">
        <p14:creationId xmlns:p14="http://schemas.microsoft.com/office/powerpoint/2010/main" val="432942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295860"/>
          </a:xfrm>
        </p:spPr>
        <p:txBody>
          <a:bodyPr>
            <a:normAutofit fontScale="90000"/>
          </a:bodyPr>
          <a:lstStyle/>
          <a:p>
            <a:r>
              <a:rPr lang="nl-NL" dirty="0"/>
              <a:t>voorbeeld</a:t>
            </a:r>
            <a:br>
              <a:rPr lang="nl-NL" dirty="0"/>
            </a:br>
            <a:r>
              <a:rPr lang="nl-NL" dirty="0"/>
              <a:t>de </a:t>
            </a:r>
            <a:r>
              <a:rPr lang="nl-NL" dirty="0" err="1"/>
              <a:t>Bavelse</a:t>
            </a:r>
            <a:r>
              <a:rPr lang="nl-NL" dirty="0"/>
              <a:t> Berg</a:t>
            </a:r>
          </a:p>
        </p:txBody>
      </p:sp>
      <p:pic>
        <p:nvPicPr>
          <p:cNvPr id="5" name="Onlinemedia 4" title="Oud-wethouder over Bavelse Berg">
            <a:hlinkClick r:id="" action="ppaction://media"/>
            <a:extLst>
              <a:ext uri="{FF2B5EF4-FFF2-40B4-BE49-F238E27FC236}">
                <a16:creationId xmlns:a16="http://schemas.microsoft.com/office/drawing/2014/main" id="{40162999-CA25-33E6-1417-0DC05BCBFF00}"/>
              </a:ext>
            </a:extLst>
          </p:cNvPr>
          <p:cNvPicPr>
            <a:picLocks noRot="1" noChangeAspect="1"/>
          </p:cNvPicPr>
          <p:nvPr>
            <a:videoFile r:link="rId1"/>
          </p:nvPr>
        </p:nvPicPr>
        <p:blipFill>
          <a:blip r:embed="rId4"/>
          <a:stretch>
            <a:fillRect/>
          </a:stretch>
        </p:blipFill>
        <p:spPr>
          <a:xfrm>
            <a:off x="153825" y="2056916"/>
            <a:ext cx="6244414" cy="4683311"/>
          </a:xfrm>
          <a:prstGeom prst="rect">
            <a:avLst/>
          </a:prstGeom>
        </p:spPr>
      </p:pic>
      <p:pic>
        <p:nvPicPr>
          <p:cNvPr id="1026" name="Picture 2" descr="Strijd om Bavelse Berg start: college houdt vast aan eigen visie | Breda |  bndestem.nl">
            <a:extLst>
              <a:ext uri="{FF2B5EF4-FFF2-40B4-BE49-F238E27FC236}">
                <a16:creationId xmlns:a16="http://schemas.microsoft.com/office/drawing/2014/main" id="{7A7444E9-93FD-75C5-1340-5FE3822CE5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7901" y="2515565"/>
            <a:ext cx="4205899" cy="2805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3699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EC62CB-AACE-4F17-8EEB-BFB1C01A9485}"/>
              </a:ext>
            </a:extLst>
          </p:cNvPr>
          <p:cNvSpPr>
            <a:spLocks noGrp="1"/>
          </p:cNvSpPr>
          <p:nvPr>
            <p:ph type="title"/>
          </p:nvPr>
        </p:nvSpPr>
        <p:spPr/>
        <p:txBody>
          <a:bodyPr/>
          <a:lstStyle/>
          <a:p>
            <a:r>
              <a:rPr lang="nl-NL" dirty="0"/>
              <a:t>De </a:t>
            </a:r>
            <a:r>
              <a:rPr lang="nl-NL" dirty="0">
                <a:solidFill>
                  <a:srgbClr val="7030A0"/>
                </a:solidFill>
              </a:rPr>
              <a:t>4 generaties </a:t>
            </a:r>
            <a:r>
              <a:rPr lang="nl-NL" dirty="0"/>
              <a:t>van multifunctionele vrijetijdslocaties</a:t>
            </a:r>
          </a:p>
        </p:txBody>
      </p:sp>
      <p:sp>
        <p:nvSpPr>
          <p:cNvPr id="3" name="Tijdelijke aanduiding voor inhoud 2">
            <a:extLst>
              <a:ext uri="{FF2B5EF4-FFF2-40B4-BE49-F238E27FC236}">
                <a16:creationId xmlns:a16="http://schemas.microsoft.com/office/drawing/2014/main" id="{7AAA1D86-A583-470B-A651-CDFB40327AC7}"/>
              </a:ext>
            </a:extLst>
          </p:cNvPr>
          <p:cNvSpPr>
            <a:spLocks noGrp="1"/>
          </p:cNvSpPr>
          <p:nvPr>
            <p:ph idx="1"/>
          </p:nvPr>
        </p:nvSpPr>
        <p:spPr/>
        <p:txBody>
          <a:bodyPr>
            <a:normAutofit/>
          </a:bodyPr>
          <a:lstStyle/>
          <a:p>
            <a:pPr marL="0" indent="0">
              <a:buNone/>
            </a:pPr>
            <a:r>
              <a:rPr lang="nl-NL" sz="2400" dirty="0"/>
              <a:t>Volgens Jansen en </a:t>
            </a:r>
            <a:r>
              <a:rPr lang="nl-NL" sz="2400" dirty="0" err="1"/>
              <a:t>Pluijmens</a:t>
            </a:r>
            <a:r>
              <a:rPr lang="nl-NL" sz="2400" dirty="0"/>
              <a:t>, (2001):</a:t>
            </a:r>
          </a:p>
          <a:p>
            <a:pPr marL="0" indent="0">
              <a:buNone/>
            </a:pPr>
            <a:endParaRPr lang="nl-NL" dirty="0"/>
          </a:p>
          <a:p>
            <a:pPr>
              <a:buAutoNum type="arabicPeriod"/>
            </a:pPr>
            <a:r>
              <a:rPr lang="nl-NL" u="sng" dirty="0"/>
              <a:t>Eerste generatie</a:t>
            </a:r>
            <a:r>
              <a:rPr lang="nl-NL" dirty="0"/>
              <a:t>: </a:t>
            </a:r>
            <a:r>
              <a:rPr lang="nl-NL" dirty="0">
                <a:solidFill>
                  <a:srgbClr val="7030A0"/>
                </a:solidFill>
              </a:rPr>
              <a:t>Monofunctionele</a:t>
            </a:r>
            <a:r>
              <a:rPr lang="nl-NL" dirty="0"/>
              <a:t> </a:t>
            </a:r>
            <a:r>
              <a:rPr lang="nl-NL" dirty="0" err="1"/>
              <a:t>leisurevoorzieningen</a:t>
            </a:r>
            <a:endParaRPr lang="nl-NL" dirty="0"/>
          </a:p>
          <a:p>
            <a:pPr>
              <a:buAutoNum type="arabicPeriod"/>
            </a:pPr>
            <a:r>
              <a:rPr lang="nl-NL" u="sng" dirty="0"/>
              <a:t>Tweede generatie</a:t>
            </a:r>
            <a:r>
              <a:rPr lang="nl-NL" dirty="0"/>
              <a:t>: </a:t>
            </a:r>
            <a:r>
              <a:rPr lang="nl-NL" dirty="0">
                <a:solidFill>
                  <a:srgbClr val="7030A0"/>
                </a:solidFill>
              </a:rPr>
              <a:t>Multifunctionele </a:t>
            </a:r>
            <a:r>
              <a:rPr lang="nl-NL" dirty="0" err="1"/>
              <a:t>leisurecentra</a:t>
            </a:r>
            <a:endParaRPr lang="nl-NL" dirty="0"/>
          </a:p>
          <a:p>
            <a:pPr>
              <a:buAutoNum type="arabicPeriod"/>
            </a:pPr>
            <a:r>
              <a:rPr lang="nl-NL" u="sng" dirty="0"/>
              <a:t>Derde generatie</a:t>
            </a:r>
            <a:r>
              <a:rPr lang="nl-NL" dirty="0"/>
              <a:t>: </a:t>
            </a:r>
            <a:r>
              <a:rPr lang="nl-NL" dirty="0">
                <a:solidFill>
                  <a:srgbClr val="7030A0"/>
                </a:solidFill>
              </a:rPr>
              <a:t>Geïntegreerde </a:t>
            </a:r>
            <a:r>
              <a:rPr lang="nl-NL" dirty="0" err="1">
                <a:solidFill>
                  <a:srgbClr val="7030A0"/>
                </a:solidFill>
              </a:rPr>
              <a:t>leisure</a:t>
            </a:r>
            <a:r>
              <a:rPr lang="nl-NL" dirty="0">
                <a:solidFill>
                  <a:srgbClr val="7030A0"/>
                </a:solidFill>
              </a:rPr>
              <a:t> </a:t>
            </a:r>
            <a:r>
              <a:rPr lang="nl-NL" dirty="0"/>
              <a:t>in functies als wonen, werken en </a:t>
            </a:r>
            <a:r>
              <a:rPr lang="nl-NL" dirty="0" err="1"/>
              <a:t>retail</a:t>
            </a:r>
            <a:endParaRPr lang="nl-NL" dirty="0"/>
          </a:p>
          <a:p>
            <a:pPr>
              <a:buAutoNum type="arabicPeriod"/>
            </a:pPr>
            <a:r>
              <a:rPr lang="nl-NL" u="sng" dirty="0"/>
              <a:t>Vierde generatie</a:t>
            </a:r>
            <a:r>
              <a:rPr lang="nl-NL" dirty="0"/>
              <a:t>: Leisure met</a:t>
            </a:r>
            <a:r>
              <a:rPr lang="nl-NL" dirty="0">
                <a:solidFill>
                  <a:srgbClr val="7030A0"/>
                </a:solidFill>
              </a:rPr>
              <a:t> functievermenging </a:t>
            </a:r>
            <a:r>
              <a:rPr lang="nl-NL" dirty="0"/>
              <a:t>in o.a. zorg, welzijn of onderwijs.</a:t>
            </a:r>
          </a:p>
          <a:p>
            <a:pPr>
              <a:buAutoNum type="arabicPeriod"/>
            </a:pPr>
            <a:endParaRPr lang="nl-NL" dirty="0"/>
          </a:p>
          <a:p>
            <a:endParaRPr lang="nl-NL" dirty="0"/>
          </a:p>
        </p:txBody>
      </p:sp>
    </p:spTree>
    <p:extLst>
      <p:ext uri="{BB962C8B-B14F-4D97-AF65-F5344CB8AC3E}">
        <p14:creationId xmlns:p14="http://schemas.microsoft.com/office/powerpoint/2010/main" val="10623197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23153" y="332656"/>
            <a:ext cx="9425983" cy="790920"/>
          </a:xfrm>
        </p:spPr>
        <p:txBody>
          <a:bodyPr>
            <a:noAutofit/>
          </a:bodyPr>
          <a:lstStyle/>
          <a:p>
            <a:r>
              <a:rPr lang="nl-NL" sz="4000" dirty="0"/>
              <a:t>Voordelen </a:t>
            </a:r>
            <a:r>
              <a:rPr lang="nl-NL" sz="4000" b="1" dirty="0">
                <a:solidFill>
                  <a:srgbClr val="7030A0"/>
                </a:solidFill>
              </a:rPr>
              <a:t>multifunctionele vrijetijdslocaties</a:t>
            </a:r>
          </a:p>
        </p:txBody>
      </p:sp>
      <p:sp>
        <p:nvSpPr>
          <p:cNvPr id="3" name="Tijdelijke aanduiding voor inhoud 2"/>
          <p:cNvSpPr>
            <a:spLocks noGrp="1"/>
          </p:cNvSpPr>
          <p:nvPr>
            <p:ph idx="1"/>
          </p:nvPr>
        </p:nvSpPr>
        <p:spPr>
          <a:xfrm>
            <a:off x="723152" y="1376047"/>
            <a:ext cx="10343652" cy="4929411"/>
          </a:xfrm>
        </p:spPr>
        <p:txBody>
          <a:bodyPr/>
          <a:lstStyle/>
          <a:p>
            <a:pPr marL="0" indent="0">
              <a:buNone/>
            </a:pPr>
            <a:r>
              <a:rPr lang="nl-NL" dirty="0"/>
              <a:t>Voordelen voor de </a:t>
            </a:r>
            <a:r>
              <a:rPr lang="nl-NL" b="1" dirty="0"/>
              <a:t>bezoeker</a:t>
            </a:r>
            <a:r>
              <a:rPr lang="nl-NL" dirty="0"/>
              <a:t>.</a:t>
            </a:r>
          </a:p>
          <a:p>
            <a:pPr marL="0" indent="0">
              <a:buNone/>
            </a:pPr>
            <a:endParaRPr lang="nl-NL" dirty="0"/>
          </a:p>
          <a:p>
            <a:r>
              <a:rPr lang="nl-NL" dirty="0"/>
              <a:t>Meerdere behoeften worden bevredigd: sport, ontspannen, leren</a:t>
            </a:r>
          </a:p>
          <a:p>
            <a:r>
              <a:rPr lang="nl-NL" dirty="0"/>
              <a:t>(Keuze)vrijheid</a:t>
            </a:r>
          </a:p>
          <a:p>
            <a:r>
              <a:rPr lang="nl-NL" dirty="0"/>
              <a:t>Iets nieuws beleven</a:t>
            </a:r>
          </a:p>
          <a:p>
            <a:r>
              <a:rPr lang="nl-NL" dirty="0"/>
              <a:t>Iets herbeleven</a:t>
            </a:r>
          </a:p>
          <a:p>
            <a:r>
              <a:rPr lang="nl-NL" dirty="0"/>
              <a:t>Sociaal: anderen ontmoeting, nieuwe mensen ontmoeten</a:t>
            </a:r>
          </a:p>
          <a:p>
            <a:r>
              <a:rPr lang="nl-NL" dirty="0"/>
              <a:t>Je wordt ontzorgt; je hoeft zelf niets te regelen</a:t>
            </a:r>
          </a:p>
          <a:p>
            <a:endParaRPr lang="nl-NL" dirty="0"/>
          </a:p>
        </p:txBody>
      </p:sp>
    </p:spTree>
    <p:extLst>
      <p:ext uri="{BB962C8B-B14F-4D97-AF65-F5344CB8AC3E}">
        <p14:creationId xmlns:p14="http://schemas.microsoft.com/office/powerpoint/2010/main" val="2567620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A31781-7E95-E1D6-C240-18921DDB831B}"/>
              </a:ext>
            </a:extLst>
          </p:cNvPr>
          <p:cNvSpPr>
            <a:spLocks noGrp="1"/>
          </p:cNvSpPr>
          <p:nvPr>
            <p:ph type="title"/>
          </p:nvPr>
        </p:nvSpPr>
        <p:spPr/>
        <p:txBody>
          <a:bodyPr/>
          <a:lstStyle/>
          <a:p>
            <a:r>
              <a:rPr lang="nl-NL" dirty="0"/>
              <a:t>Welke generatie is dit en waar ligt het?</a:t>
            </a:r>
          </a:p>
        </p:txBody>
      </p:sp>
      <p:sp>
        <p:nvSpPr>
          <p:cNvPr id="3" name="Tijdelijke aanduiding voor inhoud 2">
            <a:extLst>
              <a:ext uri="{FF2B5EF4-FFF2-40B4-BE49-F238E27FC236}">
                <a16:creationId xmlns:a16="http://schemas.microsoft.com/office/drawing/2014/main" id="{58C31BDF-E144-40D7-E189-2CA804E79242}"/>
              </a:ext>
            </a:extLst>
          </p:cNvPr>
          <p:cNvSpPr>
            <a:spLocks noGrp="1"/>
          </p:cNvSpPr>
          <p:nvPr>
            <p:ph idx="1"/>
          </p:nvPr>
        </p:nvSpPr>
        <p:spPr/>
        <p:txBody>
          <a:bodyPr/>
          <a:lstStyle/>
          <a:p>
            <a:endParaRPr lang="nl-NL" dirty="0"/>
          </a:p>
        </p:txBody>
      </p:sp>
      <p:pic>
        <p:nvPicPr>
          <p:cNvPr id="2052" name="Picture 4" descr="IKEA sluit alle winkels in Nederland vanwege coronavirus | NU - Het laatste  nieuws het eerst op NU.nl">
            <a:extLst>
              <a:ext uri="{FF2B5EF4-FFF2-40B4-BE49-F238E27FC236}">
                <a16:creationId xmlns:a16="http://schemas.microsoft.com/office/drawing/2014/main" id="{98377DE5-CCB1-464E-40E9-38705D7D97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055" y="1555173"/>
            <a:ext cx="9585036" cy="4792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85240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A31781-7E95-E1D6-C240-18921DDB831B}"/>
              </a:ext>
            </a:extLst>
          </p:cNvPr>
          <p:cNvSpPr>
            <a:spLocks noGrp="1"/>
          </p:cNvSpPr>
          <p:nvPr>
            <p:ph type="title"/>
          </p:nvPr>
        </p:nvSpPr>
        <p:spPr/>
        <p:txBody>
          <a:bodyPr/>
          <a:lstStyle/>
          <a:p>
            <a:r>
              <a:rPr lang="nl-NL" dirty="0"/>
              <a:t>Welke generatie is dit en waar ligt het?</a:t>
            </a:r>
          </a:p>
        </p:txBody>
      </p:sp>
      <p:sp>
        <p:nvSpPr>
          <p:cNvPr id="3" name="Tijdelijke aanduiding voor inhoud 2">
            <a:extLst>
              <a:ext uri="{FF2B5EF4-FFF2-40B4-BE49-F238E27FC236}">
                <a16:creationId xmlns:a16="http://schemas.microsoft.com/office/drawing/2014/main" id="{58C31BDF-E144-40D7-E189-2CA804E79242}"/>
              </a:ext>
            </a:extLst>
          </p:cNvPr>
          <p:cNvSpPr>
            <a:spLocks noGrp="1"/>
          </p:cNvSpPr>
          <p:nvPr>
            <p:ph idx="1"/>
          </p:nvPr>
        </p:nvSpPr>
        <p:spPr/>
        <p:txBody>
          <a:bodyPr/>
          <a:lstStyle/>
          <a:p>
            <a:endParaRPr lang="nl-NL" dirty="0"/>
          </a:p>
        </p:txBody>
      </p:sp>
      <p:pic>
        <p:nvPicPr>
          <p:cNvPr id="1026" name="Picture 2" descr="HORNBACH bouwmarkt Alblasserdam -">
            <a:extLst>
              <a:ext uri="{FF2B5EF4-FFF2-40B4-BE49-F238E27FC236}">
                <a16:creationId xmlns:a16="http://schemas.microsoft.com/office/drawing/2014/main" id="{EC51B746-F60B-4220-B06B-989AA86626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572490"/>
            <a:ext cx="7480300" cy="4986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6642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A31781-7E95-E1D6-C240-18921DDB831B}"/>
              </a:ext>
            </a:extLst>
          </p:cNvPr>
          <p:cNvSpPr>
            <a:spLocks noGrp="1"/>
          </p:cNvSpPr>
          <p:nvPr>
            <p:ph type="title"/>
          </p:nvPr>
        </p:nvSpPr>
        <p:spPr/>
        <p:txBody>
          <a:bodyPr/>
          <a:lstStyle/>
          <a:p>
            <a:r>
              <a:rPr lang="nl-NL" dirty="0"/>
              <a:t>Welke generatie is dit en waar ligt het?</a:t>
            </a:r>
          </a:p>
        </p:txBody>
      </p:sp>
      <p:sp>
        <p:nvSpPr>
          <p:cNvPr id="3" name="Tijdelijke aanduiding voor inhoud 2">
            <a:extLst>
              <a:ext uri="{FF2B5EF4-FFF2-40B4-BE49-F238E27FC236}">
                <a16:creationId xmlns:a16="http://schemas.microsoft.com/office/drawing/2014/main" id="{58C31BDF-E144-40D7-E189-2CA804E79242}"/>
              </a:ext>
            </a:extLst>
          </p:cNvPr>
          <p:cNvSpPr>
            <a:spLocks noGrp="1"/>
          </p:cNvSpPr>
          <p:nvPr>
            <p:ph idx="1"/>
          </p:nvPr>
        </p:nvSpPr>
        <p:spPr/>
        <p:txBody>
          <a:bodyPr/>
          <a:lstStyle/>
          <a:p>
            <a:endParaRPr lang="nl-NL" dirty="0"/>
          </a:p>
        </p:txBody>
      </p:sp>
      <p:pic>
        <p:nvPicPr>
          <p:cNvPr id="3074" name="Picture 2" descr="Ziggo Dome - Wikipedia">
            <a:extLst>
              <a:ext uri="{FF2B5EF4-FFF2-40B4-BE49-F238E27FC236}">
                <a16:creationId xmlns:a16="http://schemas.microsoft.com/office/drawing/2014/main" id="{FEF95695-6D67-7859-DE57-0F47692D46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506316"/>
            <a:ext cx="7453746" cy="4989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73483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A31781-7E95-E1D6-C240-18921DDB831B}"/>
              </a:ext>
            </a:extLst>
          </p:cNvPr>
          <p:cNvSpPr>
            <a:spLocks noGrp="1"/>
          </p:cNvSpPr>
          <p:nvPr>
            <p:ph type="title"/>
          </p:nvPr>
        </p:nvSpPr>
        <p:spPr/>
        <p:txBody>
          <a:bodyPr/>
          <a:lstStyle/>
          <a:p>
            <a:r>
              <a:rPr lang="nl-NL" dirty="0"/>
              <a:t>Welke generatie is dit en waar ligt het?</a:t>
            </a:r>
          </a:p>
        </p:txBody>
      </p:sp>
      <p:sp>
        <p:nvSpPr>
          <p:cNvPr id="3" name="Tijdelijke aanduiding voor inhoud 2">
            <a:extLst>
              <a:ext uri="{FF2B5EF4-FFF2-40B4-BE49-F238E27FC236}">
                <a16:creationId xmlns:a16="http://schemas.microsoft.com/office/drawing/2014/main" id="{58C31BDF-E144-40D7-E189-2CA804E79242}"/>
              </a:ext>
            </a:extLst>
          </p:cNvPr>
          <p:cNvSpPr>
            <a:spLocks noGrp="1"/>
          </p:cNvSpPr>
          <p:nvPr>
            <p:ph idx="1"/>
          </p:nvPr>
        </p:nvSpPr>
        <p:spPr/>
        <p:txBody>
          <a:bodyPr/>
          <a:lstStyle/>
          <a:p>
            <a:endParaRPr lang="nl-NL" dirty="0"/>
          </a:p>
        </p:txBody>
      </p:sp>
      <p:pic>
        <p:nvPicPr>
          <p:cNvPr id="11266" name="Picture 2" descr="Welkom bij de Hall Of Fame">
            <a:extLst>
              <a:ext uri="{FF2B5EF4-FFF2-40B4-BE49-F238E27FC236}">
                <a16:creationId xmlns:a16="http://schemas.microsoft.com/office/drawing/2014/main" id="{CCE3A834-4CC8-ABA5-062A-F0A19CBD1E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615770"/>
            <a:ext cx="8599294" cy="4729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55834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A31781-7E95-E1D6-C240-18921DDB831B}"/>
              </a:ext>
            </a:extLst>
          </p:cNvPr>
          <p:cNvSpPr>
            <a:spLocks noGrp="1"/>
          </p:cNvSpPr>
          <p:nvPr>
            <p:ph type="title"/>
          </p:nvPr>
        </p:nvSpPr>
        <p:spPr/>
        <p:txBody>
          <a:bodyPr/>
          <a:lstStyle/>
          <a:p>
            <a:r>
              <a:rPr lang="nl-NL" dirty="0"/>
              <a:t>Welke generatie is dit en waar ligt het?</a:t>
            </a:r>
          </a:p>
        </p:txBody>
      </p:sp>
      <p:sp>
        <p:nvSpPr>
          <p:cNvPr id="3" name="Tijdelijke aanduiding voor inhoud 2">
            <a:extLst>
              <a:ext uri="{FF2B5EF4-FFF2-40B4-BE49-F238E27FC236}">
                <a16:creationId xmlns:a16="http://schemas.microsoft.com/office/drawing/2014/main" id="{58C31BDF-E144-40D7-E189-2CA804E79242}"/>
              </a:ext>
            </a:extLst>
          </p:cNvPr>
          <p:cNvSpPr>
            <a:spLocks noGrp="1"/>
          </p:cNvSpPr>
          <p:nvPr>
            <p:ph idx="1"/>
          </p:nvPr>
        </p:nvSpPr>
        <p:spPr/>
        <p:txBody>
          <a:bodyPr/>
          <a:lstStyle/>
          <a:p>
            <a:endParaRPr lang="nl-NL" dirty="0"/>
          </a:p>
        </p:txBody>
      </p:sp>
      <p:pic>
        <p:nvPicPr>
          <p:cNvPr id="4098" name="Picture 2" descr="Batavia Stad 20 jaar: van koopjes tot premium shopbeleving |  MarketingTribune Food en Retail">
            <a:extLst>
              <a:ext uri="{FF2B5EF4-FFF2-40B4-BE49-F238E27FC236}">
                <a16:creationId xmlns:a16="http://schemas.microsoft.com/office/drawing/2014/main" id="{C2B3CCBB-D308-9203-622C-6ED816CDF5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34751"/>
            <a:ext cx="6733544" cy="378849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Parkeerterrein outlet Roermond is hotspot voor drugdealers | Foto | AD.nl">
            <a:extLst>
              <a:ext uri="{FF2B5EF4-FFF2-40B4-BE49-F238E27FC236}">
                <a16:creationId xmlns:a16="http://schemas.microsoft.com/office/drawing/2014/main" id="{7ABD6FC0-7BB9-096C-CFC9-0CC856011A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8899" y="3075709"/>
            <a:ext cx="4329546" cy="2886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7021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A31781-7E95-E1D6-C240-18921DDB831B}"/>
              </a:ext>
            </a:extLst>
          </p:cNvPr>
          <p:cNvSpPr>
            <a:spLocks noGrp="1"/>
          </p:cNvSpPr>
          <p:nvPr>
            <p:ph type="title"/>
          </p:nvPr>
        </p:nvSpPr>
        <p:spPr/>
        <p:txBody>
          <a:bodyPr/>
          <a:lstStyle/>
          <a:p>
            <a:r>
              <a:rPr lang="nl-NL" dirty="0"/>
              <a:t>Welke generatie is dit en waar ligt het?</a:t>
            </a:r>
          </a:p>
        </p:txBody>
      </p:sp>
      <p:sp>
        <p:nvSpPr>
          <p:cNvPr id="3" name="Tijdelijke aanduiding voor inhoud 2">
            <a:extLst>
              <a:ext uri="{FF2B5EF4-FFF2-40B4-BE49-F238E27FC236}">
                <a16:creationId xmlns:a16="http://schemas.microsoft.com/office/drawing/2014/main" id="{58C31BDF-E144-40D7-E189-2CA804E79242}"/>
              </a:ext>
            </a:extLst>
          </p:cNvPr>
          <p:cNvSpPr>
            <a:spLocks noGrp="1"/>
          </p:cNvSpPr>
          <p:nvPr>
            <p:ph idx="1"/>
          </p:nvPr>
        </p:nvSpPr>
        <p:spPr/>
        <p:txBody>
          <a:bodyPr/>
          <a:lstStyle/>
          <a:p>
            <a:endParaRPr lang="nl-NL" dirty="0"/>
          </a:p>
        </p:txBody>
      </p:sp>
      <p:pic>
        <p:nvPicPr>
          <p:cNvPr id="5122" name="Picture 2" descr="Akoestiek gymzaal verbeteren? Voldoe aan NOC*NSF">
            <a:extLst>
              <a:ext uri="{FF2B5EF4-FFF2-40B4-BE49-F238E27FC236}">
                <a16:creationId xmlns:a16="http://schemas.microsoft.com/office/drawing/2014/main" id="{D3CF4C1E-3ADE-5758-E914-DFF5F5CAE6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856" y="1690688"/>
            <a:ext cx="10025030" cy="3684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15469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A31781-7E95-E1D6-C240-18921DDB831B}"/>
              </a:ext>
            </a:extLst>
          </p:cNvPr>
          <p:cNvSpPr>
            <a:spLocks noGrp="1"/>
          </p:cNvSpPr>
          <p:nvPr>
            <p:ph type="title"/>
          </p:nvPr>
        </p:nvSpPr>
        <p:spPr/>
        <p:txBody>
          <a:bodyPr/>
          <a:lstStyle/>
          <a:p>
            <a:r>
              <a:rPr lang="nl-NL" dirty="0"/>
              <a:t>Welke generatie is dit en waar ligt het?</a:t>
            </a:r>
          </a:p>
        </p:txBody>
      </p:sp>
      <p:sp>
        <p:nvSpPr>
          <p:cNvPr id="3" name="Tijdelijke aanduiding voor inhoud 2">
            <a:extLst>
              <a:ext uri="{FF2B5EF4-FFF2-40B4-BE49-F238E27FC236}">
                <a16:creationId xmlns:a16="http://schemas.microsoft.com/office/drawing/2014/main" id="{58C31BDF-E144-40D7-E189-2CA804E79242}"/>
              </a:ext>
            </a:extLst>
          </p:cNvPr>
          <p:cNvSpPr>
            <a:spLocks noGrp="1"/>
          </p:cNvSpPr>
          <p:nvPr>
            <p:ph idx="1"/>
          </p:nvPr>
        </p:nvSpPr>
        <p:spPr/>
        <p:txBody>
          <a:bodyPr/>
          <a:lstStyle/>
          <a:p>
            <a:endParaRPr lang="nl-NL" dirty="0"/>
          </a:p>
        </p:txBody>
      </p:sp>
      <p:pic>
        <p:nvPicPr>
          <p:cNvPr id="9218" name="Picture 2" descr="Binnenkijken: de nieuwe Zuidpassage van Hoog Catharijne">
            <a:extLst>
              <a:ext uri="{FF2B5EF4-FFF2-40B4-BE49-F238E27FC236}">
                <a16:creationId xmlns:a16="http://schemas.microsoft.com/office/drawing/2014/main" id="{B53A79A2-4944-FAF4-2EFB-2E968505CA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635" y="1690688"/>
            <a:ext cx="8545286" cy="4486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6138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7E256807-68E5-45A0-8DD0-5696A7E4E94A}"/>
              </a:ext>
            </a:extLst>
          </p:cNvPr>
          <p:cNvSpPr txBox="1">
            <a:spLocks/>
          </p:cNvSpPr>
          <p:nvPr/>
        </p:nvSpPr>
        <p:spPr>
          <a:xfrm>
            <a:off x="838200" y="365125"/>
            <a:ext cx="98488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nl-NL" sz="3200" b="1" dirty="0">
                <a:solidFill>
                  <a:srgbClr val="B8A1FF"/>
                </a:solidFill>
                <a:latin typeface="Arial"/>
                <a:cs typeface="Arial"/>
              </a:rPr>
              <a:t>Les 6 – Belevenis, interactive experience model &amp; belevenisbouwstenen</a:t>
            </a:r>
            <a:endParaRPr lang="nl-NL" sz="3200" dirty="0">
              <a:solidFill>
                <a:srgbClr val="B8A1FF"/>
              </a:solidFill>
              <a:latin typeface="Arial"/>
              <a:cs typeface="Arial"/>
            </a:endParaRPr>
          </a:p>
          <a:p>
            <a:endParaRPr lang="nl-NL" sz="3200" dirty="0">
              <a:solidFill>
                <a:srgbClr val="B8A1FF"/>
              </a:solidFill>
              <a:latin typeface="Arial"/>
              <a:cs typeface="Arial"/>
            </a:endParaRPr>
          </a:p>
        </p:txBody>
      </p:sp>
      <p:sp>
        <p:nvSpPr>
          <p:cNvPr id="5" name="Tijdelijke aanduiding voor inhoud 5">
            <a:extLst>
              <a:ext uri="{FF2B5EF4-FFF2-40B4-BE49-F238E27FC236}">
                <a16:creationId xmlns:a16="http://schemas.microsoft.com/office/drawing/2014/main" id="{D3700955-4AB3-462E-A398-76CFA58BDAB0}"/>
              </a:ext>
            </a:extLst>
          </p:cNvPr>
          <p:cNvSpPr txBox="1">
            <a:spLocks/>
          </p:cNvSpPr>
          <p:nvPr/>
        </p:nvSpPr>
        <p:spPr>
          <a:xfrm>
            <a:off x="8733347" y="1736252"/>
            <a:ext cx="2562138" cy="20328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1200" b="1" dirty="0">
                <a:solidFill>
                  <a:srgbClr val="000644"/>
                </a:solidFill>
                <a:latin typeface="Arial" panose="020B0604020202020204" pitchFamily="34" charset="0"/>
                <a:cs typeface="Arial" panose="020B0604020202020204" pitchFamily="34" charset="0"/>
              </a:rPr>
              <a:t>Specialisatie Vrijetijd</a:t>
            </a:r>
          </a:p>
          <a:p>
            <a:pPr marL="0" indent="0">
              <a:buNone/>
            </a:pPr>
            <a:endParaRPr lang="nl-NL" sz="1200" b="1" dirty="0">
              <a:solidFill>
                <a:srgbClr val="B8A1FF"/>
              </a:solidFill>
              <a:latin typeface="Arial" panose="020B0604020202020204" pitchFamily="34" charset="0"/>
              <a:cs typeface="Arial" panose="020B0604020202020204" pitchFamily="34" charset="0"/>
            </a:endParaRPr>
          </a:p>
        </p:txBody>
      </p:sp>
      <p:sp>
        <p:nvSpPr>
          <p:cNvPr id="6" name="Tijdelijke aanduiding voor inhoud 5">
            <a:extLst>
              <a:ext uri="{FF2B5EF4-FFF2-40B4-BE49-F238E27FC236}">
                <a16:creationId xmlns:a16="http://schemas.microsoft.com/office/drawing/2014/main" id="{81B96BA2-902A-4078-8942-E8A2417A9A29}"/>
              </a:ext>
            </a:extLst>
          </p:cNvPr>
          <p:cNvSpPr txBox="1">
            <a:spLocks/>
          </p:cNvSpPr>
          <p:nvPr/>
        </p:nvSpPr>
        <p:spPr bwMode="auto">
          <a:xfrm>
            <a:off x="1915404" y="1727561"/>
            <a:ext cx="4078995" cy="30416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800" b="1" dirty="0">
                <a:solidFill>
                  <a:srgbClr val="000644"/>
                </a:solidFill>
                <a:latin typeface="Arial"/>
                <a:cs typeface="Arial"/>
              </a:rPr>
              <a:t>Begrippen</a:t>
            </a:r>
          </a:p>
          <a:p>
            <a:pPr>
              <a:buFont typeface="Wingdings" panose="05000000000000000000" pitchFamily="2" charset="2"/>
              <a:buChar char="ü"/>
            </a:pPr>
            <a:r>
              <a:rPr lang="nl-NL" sz="1200" dirty="0">
                <a:latin typeface="Arial" panose="020B0604020202020204" pitchFamily="34" charset="0"/>
                <a:cs typeface="Arial"/>
              </a:rPr>
              <a:t>Belang van Leisure in de stad</a:t>
            </a:r>
          </a:p>
          <a:p>
            <a:pPr>
              <a:buFont typeface="Wingdings" panose="05000000000000000000" pitchFamily="2" charset="2"/>
              <a:buChar char="ü"/>
            </a:pPr>
            <a:r>
              <a:rPr lang="nl-NL" sz="1200" dirty="0">
                <a:latin typeface="Arial" panose="020B0604020202020204" pitchFamily="34" charset="0"/>
                <a:cs typeface="Arial"/>
              </a:rPr>
              <a:t>Voordelen multifunctionele VT locaties</a:t>
            </a:r>
          </a:p>
          <a:p>
            <a:pPr>
              <a:buFont typeface="Wingdings" panose="05000000000000000000" pitchFamily="2" charset="2"/>
              <a:buChar char="ü"/>
            </a:pPr>
            <a:r>
              <a:rPr lang="nl-NL" sz="1200" dirty="0">
                <a:latin typeface="Arial" panose="020B0604020202020204" pitchFamily="34" charset="0"/>
                <a:cs typeface="Arial"/>
              </a:rPr>
              <a:t>Generaties multifunctionele VT locaties</a:t>
            </a:r>
          </a:p>
          <a:p>
            <a:pPr>
              <a:buFont typeface="Wingdings" panose="05000000000000000000" pitchFamily="2" charset="2"/>
              <a:buChar char="ü"/>
            </a:pPr>
            <a:r>
              <a:rPr lang="nl-NL" sz="1200" dirty="0">
                <a:latin typeface="Arial" panose="020B0604020202020204" pitchFamily="34" charset="0"/>
                <a:cs typeface="Arial"/>
              </a:rPr>
              <a:t>Interactive experience model</a:t>
            </a:r>
          </a:p>
          <a:p>
            <a:pPr>
              <a:buFont typeface="Wingdings" panose="05000000000000000000" pitchFamily="2" charset="2"/>
              <a:buChar char="ü"/>
            </a:pPr>
            <a:r>
              <a:rPr lang="nl-NL" sz="1200" dirty="0">
                <a:latin typeface="Arial" panose="020B0604020202020204" pitchFamily="34" charset="0"/>
                <a:cs typeface="Arial"/>
              </a:rPr>
              <a:t>Belevenisbouwstenen </a:t>
            </a:r>
          </a:p>
          <a:p>
            <a:pPr>
              <a:buFont typeface="Wingdings" panose="05000000000000000000" pitchFamily="2" charset="2"/>
              <a:buChar char="ü"/>
            </a:pPr>
            <a:endParaRPr lang="nl-NL" sz="1200" dirty="0">
              <a:latin typeface="Arial" panose="020B0604020202020204" pitchFamily="34" charset="0"/>
              <a:cs typeface="Arial"/>
            </a:endParaRPr>
          </a:p>
          <a:p>
            <a:pPr>
              <a:buFont typeface="Wingdings" panose="05000000000000000000" pitchFamily="2" charset="2"/>
              <a:buChar char="ü"/>
            </a:pPr>
            <a:endParaRPr lang="nl-NL" sz="1200" dirty="0">
              <a:latin typeface="Arial" panose="020B0604020202020204" pitchFamily="34" charset="0"/>
              <a:cs typeface="Arial"/>
            </a:endParaRPr>
          </a:p>
          <a:p>
            <a:pPr>
              <a:buFont typeface="Wingdings" panose="05000000000000000000" pitchFamily="2" charset="2"/>
              <a:buChar char="ü"/>
            </a:pPr>
            <a:endParaRPr lang="nl-NL" sz="1200" dirty="0">
              <a:latin typeface="Arial" panose="020B0604020202020204" pitchFamily="34" charset="0"/>
              <a:cs typeface="Arial"/>
            </a:endParaRPr>
          </a:p>
          <a:p>
            <a:pPr>
              <a:buFont typeface="Wingdings" panose="05000000000000000000" pitchFamily="2" charset="2"/>
              <a:buChar char="ü"/>
            </a:pPr>
            <a:endParaRPr lang="nl-NL" sz="1200" dirty="0">
              <a:latin typeface="Arial" panose="020B0604020202020204" pitchFamily="34" charset="0"/>
              <a:cs typeface="Arial" panose="020B0604020202020204" pitchFamily="34" charset="0"/>
            </a:endParaRPr>
          </a:p>
          <a:p>
            <a:pPr>
              <a:buFont typeface="Wingdings" panose="05000000000000000000" pitchFamily="2" charset="2"/>
              <a:buChar char="ü"/>
            </a:pPr>
            <a:endParaRPr lang="nl-NL" sz="1200" dirty="0">
              <a:latin typeface="Arial" panose="020B0604020202020204" pitchFamily="34" charset="0"/>
              <a:cs typeface="Arial" panose="020B0604020202020204" pitchFamily="34" charset="0"/>
            </a:endParaRPr>
          </a:p>
          <a:p>
            <a:pPr>
              <a:buFont typeface="Wingdings" panose="05000000000000000000" pitchFamily="2" charset="2"/>
              <a:buChar char="ü"/>
            </a:pPr>
            <a:endParaRPr lang="nl-NL" sz="1200" dirty="0">
              <a:latin typeface="Arial" panose="020B0604020202020204" pitchFamily="34" charset="0"/>
              <a:cs typeface="Arial" panose="020B0604020202020204" pitchFamily="34" charset="0"/>
            </a:endParaRPr>
          </a:p>
        </p:txBody>
      </p:sp>
      <p:graphicFrame>
        <p:nvGraphicFramePr>
          <p:cNvPr id="7" name="Tabel 13">
            <a:extLst>
              <a:ext uri="{FF2B5EF4-FFF2-40B4-BE49-F238E27FC236}">
                <a16:creationId xmlns:a16="http://schemas.microsoft.com/office/drawing/2014/main" id="{E301E4D4-09EB-42FE-AC70-36D3DFBAE62B}"/>
              </a:ext>
            </a:extLst>
          </p:cNvPr>
          <p:cNvGraphicFramePr>
            <a:graphicFrameLocks noGrp="1"/>
          </p:cNvGraphicFramePr>
          <p:nvPr>
            <p:extLst>
              <p:ext uri="{D42A27DB-BD31-4B8C-83A1-F6EECF244321}">
                <p14:modId xmlns:p14="http://schemas.microsoft.com/office/powerpoint/2010/main" val="2227682624"/>
              </p:ext>
            </p:extLst>
          </p:nvPr>
        </p:nvGraphicFramePr>
        <p:xfrm>
          <a:off x="2032961" y="6161520"/>
          <a:ext cx="7409013" cy="482561"/>
        </p:xfrm>
        <a:graphic>
          <a:graphicData uri="http://schemas.openxmlformats.org/drawingml/2006/table">
            <a:tbl>
              <a:tblPr firstRow="1" bandRow="1">
                <a:tableStyleId>{3B4B98B0-60AC-42C2-AFA5-B58CD77FA1E5}</a:tableStyleId>
              </a:tblPr>
              <a:tblGrid>
                <a:gridCol w="738909">
                  <a:extLst>
                    <a:ext uri="{9D8B030D-6E8A-4147-A177-3AD203B41FA5}">
                      <a16:colId xmlns:a16="http://schemas.microsoft.com/office/drawing/2014/main" val="648769890"/>
                    </a:ext>
                  </a:extLst>
                </a:gridCol>
                <a:gridCol w="738909">
                  <a:extLst>
                    <a:ext uri="{9D8B030D-6E8A-4147-A177-3AD203B41FA5}">
                      <a16:colId xmlns:a16="http://schemas.microsoft.com/office/drawing/2014/main" val="469597195"/>
                    </a:ext>
                  </a:extLst>
                </a:gridCol>
                <a:gridCol w="688594">
                  <a:extLst>
                    <a:ext uri="{9D8B030D-6E8A-4147-A177-3AD203B41FA5}">
                      <a16:colId xmlns:a16="http://schemas.microsoft.com/office/drawing/2014/main" val="1458696249"/>
                    </a:ext>
                  </a:extLst>
                </a:gridCol>
                <a:gridCol w="738909">
                  <a:extLst>
                    <a:ext uri="{9D8B030D-6E8A-4147-A177-3AD203B41FA5}">
                      <a16:colId xmlns:a16="http://schemas.microsoft.com/office/drawing/2014/main" val="4042337055"/>
                    </a:ext>
                  </a:extLst>
                </a:gridCol>
                <a:gridCol w="738909">
                  <a:extLst>
                    <a:ext uri="{9D8B030D-6E8A-4147-A177-3AD203B41FA5}">
                      <a16:colId xmlns:a16="http://schemas.microsoft.com/office/drawing/2014/main" val="1032985660"/>
                    </a:ext>
                  </a:extLst>
                </a:gridCol>
                <a:gridCol w="738909">
                  <a:extLst>
                    <a:ext uri="{9D8B030D-6E8A-4147-A177-3AD203B41FA5}">
                      <a16:colId xmlns:a16="http://schemas.microsoft.com/office/drawing/2014/main" val="2567231980"/>
                    </a:ext>
                  </a:extLst>
                </a:gridCol>
                <a:gridCol w="738909">
                  <a:extLst>
                    <a:ext uri="{9D8B030D-6E8A-4147-A177-3AD203B41FA5}">
                      <a16:colId xmlns:a16="http://schemas.microsoft.com/office/drawing/2014/main" val="73331059"/>
                    </a:ext>
                  </a:extLst>
                </a:gridCol>
                <a:gridCol w="726612">
                  <a:extLst>
                    <a:ext uri="{9D8B030D-6E8A-4147-A177-3AD203B41FA5}">
                      <a16:colId xmlns:a16="http://schemas.microsoft.com/office/drawing/2014/main" val="2175227633"/>
                    </a:ext>
                  </a:extLst>
                </a:gridCol>
                <a:gridCol w="713064">
                  <a:extLst>
                    <a:ext uri="{9D8B030D-6E8A-4147-A177-3AD203B41FA5}">
                      <a16:colId xmlns:a16="http://schemas.microsoft.com/office/drawing/2014/main" val="1428987022"/>
                    </a:ext>
                  </a:extLst>
                </a:gridCol>
                <a:gridCol w="847289">
                  <a:extLst>
                    <a:ext uri="{9D8B030D-6E8A-4147-A177-3AD203B41FA5}">
                      <a16:colId xmlns:a16="http://schemas.microsoft.com/office/drawing/2014/main" val="279876203"/>
                    </a:ext>
                  </a:extLst>
                </a:gridCol>
              </a:tblGrid>
              <a:tr h="482561">
                <a:tc>
                  <a:txBody>
                    <a:bodyPr/>
                    <a:lstStyle/>
                    <a:p>
                      <a:pPr algn="ctr"/>
                      <a:r>
                        <a:rPr lang="nl-NL" sz="1200" b="1" kern="1200" dirty="0">
                          <a:solidFill>
                            <a:schemeClr val="bg1">
                              <a:lumMod val="85000"/>
                            </a:schemeClr>
                          </a:solidFill>
                        </a:rPr>
                        <a:t>Week 1</a:t>
                      </a:r>
                      <a:endParaRPr lang="nl-NL" sz="1200" b="1" kern="1200" dirty="0">
                        <a:solidFill>
                          <a:schemeClr val="bg1">
                            <a:lumMod val="85000"/>
                          </a:schemeClr>
                        </a:solidFill>
                        <a:latin typeface="+mn-lt"/>
                        <a:ea typeface="+mn-ea"/>
                        <a:cs typeface="+mn-cs"/>
                      </a:endParaRPr>
                    </a:p>
                  </a:txBody>
                  <a:tcPr anchor="ctr"/>
                </a:tc>
                <a:tc>
                  <a:txBody>
                    <a:bodyPr/>
                    <a:lstStyle/>
                    <a:p>
                      <a:pPr algn="ctr"/>
                      <a:r>
                        <a:rPr lang="nl-NL" sz="1200" b="1" kern="1200" dirty="0">
                          <a:solidFill>
                            <a:schemeClr val="bg1">
                              <a:lumMod val="85000"/>
                            </a:schemeClr>
                          </a:solidFill>
                        </a:rPr>
                        <a:t>Week 2</a:t>
                      </a:r>
                      <a:endParaRPr lang="nl-NL" sz="1200" b="1" kern="1200" dirty="0">
                        <a:solidFill>
                          <a:schemeClr val="bg1">
                            <a:lumMod val="85000"/>
                          </a:schemeClr>
                        </a:solidFill>
                        <a:latin typeface="+mn-lt"/>
                        <a:ea typeface="+mn-ea"/>
                        <a:cs typeface="+mn-cs"/>
                      </a:endParaRPr>
                    </a:p>
                  </a:txBody>
                  <a:tcPr anchor="ctr"/>
                </a:tc>
                <a:tc>
                  <a:txBody>
                    <a:bodyPr/>
                    <a:lstStyle/>
                    <a:p>
                      <a:pPr algn="ctr"/>
                      <a:r>
                        <a:rPr lang="nl-NL" sz="1200" b="1" kern="1200" dirty="0">
                          <a:solidFill>
                            <a:schemeClr val="bg1">
                              <a:lumMod val="85000"/>
                            </a:schemeClr>
                          </a:solidFill>
                        </a:rPr>
                        <a:t>Week 3</a:t>
                      </a:r>
                      <a:endParaRPr lang="nl-NL" sz="1200" b="1" kern="1200" dirty="0">
                        <a:solidFill>
                          <a:schemeClr val="bg1">
                            <a:lumMod val="85000"/>
                          </a:schemeClr>
                        </a:solidFill>
                        <a:latin typeface="+mn-lt"/>
                        <a:ea typeface="+mn-ea"/>
                        <a:cs typeface="+mn-cs"/>
                      </a:endParaRPr>
                    </a:p>
                  </a:txBody>
                  <a:tcPr anchor="ctr"/>
                </a:tc>
                <a:tc>
                  <a:txBody>
                    <a:bodyPr/>
                    <a:lstStyle/>
                    <a:p>
                      <a:pPr algn="ctr"/>
                      <a:r>
                        <a:rPr lang="nl-NL" sz="1200" b="1" kern="1200" dirty="0">
                          <a:solidFill>
                            <a:schemeClr val="bg1">
                              <a:lumMod val="85000"/>
                            </a:schemeClr>
                          </a:solidFill>
                        </a:rPr>
                        <a:t>Week 4</a:t>
                      </a:r>
                      <a:endParaRPr lang="nl-NL" sz="1200" b="1" kern="1200" dirty="0">
                        <a:solidFill>
                          <a:schemeClr val="bg1">
                            <a:lumMod val="85000"/>
                          </a:schemeClr>
                        </a:solidFill>
                        <a:latin typeface="+mn-lt"/>
                        <a:ea typeface="+mn-ea"/>
                        <a:cs typeface="+mn-cs"/>
                      </a:endParaRPr>
                    </a:p>
                  </a:txBody>
                  <a:tcPr anchor="ctr"/>
                </a:tc>
                <a:tc>
                  <a:txBody>
                    <a:bodyPr/>
                    <a:lstStyle/>
                    <a:p>
                      <a:pPr algn="ctr"/>
                      <a:r>
                        <a:rPr lang="nl-NL" sz="1200" b="1" kern="1200" dirty="0">
                          <a:solidFill>
                            <a:schemeClr val="bg1">
                              <a:lumMod val="85000"/>
                            </a:schemeClr>
                          </a:solidFill>
                        </a:rPr>
                        <a:t>Week 5</a:t>
                      </a:r>
                      <a:endParaRPr lang="nl-NL" sz="1200" b="1" kern="1200" dirty="0">
                        <a:solidFill>
                          <a:schemeClr val="bg1">
                            <a:lumMod val="85000"/>
                          </a:schemeClr>
                        </a:solidFill>
                        <a:latin typeface="+mn-lt"/>
                        <a:ea typeface="+mn-ea"/>
                        <a:cs typeface="+mn-cs"/>
                      </a:endParaRPr>
                    </a:p>
                  </a:txBody>
                  <a:tcPr anchor="ctr"/>
                </a:tc>
                <a:tc>
                  <a:txBody>
                    <a:bodyPr/>
                    <a:lstStyle/>
                    <a:p>
                      <a:pPr algn="ctr"/>
                      <a:r>
                        <a:rPr lang="nl-NL" sz="1200" dirty="0">
                          <a:solidFill>
                            <a:schemeClr val="tx1">
                              <a:lumMod val="95000"/>
                              <a:lumOff val="5000"/>
                            </a:schemeClr>
                          </a:solidFill>
                        </a:rPr>
                        <a:t>Week 6</a:t>
                      </a:r>
                    </a:p>
                  </a:txBody>
                  <a:tcPr anchor="ctr"/>
                </a:tc>
                <a:tc>
                  <a:txBody>
                    <a:bodyPr/>
                    <a:lstStyle/>
                    <a:p>
                      <a:pPr marL="0" algn="ctr" defTabSz="914400" rtl="0" eaLnBrk="1" latinLnBrk="0" hangingPunct="1"/>
                      <a:r>
                        <a:rPr lang="nl-NL" sz="1200" b="1" kern="1200" dirty="0">
                          <a:solidFill>
                            <a:schemeClr val="bg1">
                              <a:lumMod val="85000"/>
                            </a:schemeClr>
                          </a:solidFill>
                        </a:rPr>
                        <a:t>Week 7</a:t>
                      </a:r>
                      <a:endParaRPr lang="nl-NL" sz="1200" b="1" kern="1200" dirty="0">
                        <a:solidFill>
                          <a:schemeClr val="bg1">
                            <a:lumMod val="85000"/>
                          </a:schemeClr>
                        </a:solidFill>
                        <a:latin typeface="+mn-lt"/>
                        <a:ea typeface="+mn-ea"/>
                        <a:cs typeface="+mn-cs"/>
                      </a:endParaRPr>
                    </a:p>
                  </a:txBody>
                  <a:tcPr anchor="ctr"/>
                </a:tc>
                <a:tc>
                  <a:txBody>
                    <a:bodyPr/>
                    <a:lstStyle/>
                    <a:p>
                      <a:pPr algn="ctr"/>
                      <a:r>
                        <a:rPr lang="nl-NL" sz="1200" dirty="0">
                          <a:solidFill>
                            <a:schemeClr val="bg1">
                              <a:lumMod val="85000"/>
                            </a:schemeClr>
                          </a:solidFill>
                        </a:rPr>
                        <a:t>Week 8</a:t>
                      </a:r>
                    </a:p>
                  </a:txBody>
                  <a:tcPr anchor="ctr"/>
                </a:tc>
                <a:tc>
                  <a:txBody>
                    <a:bodyPr/>
                    <a:lstStyle/>
                    <a:p>
                      <a:pPr algn="ctr"/>
                      <a:r>
                        <a:rPr lang="nl-NL" sz="1200">
                          <a:solidFill>
                            <a:schemeClr val="bg1">
                              <a:lumMod val="85000"/>
                            </a:schemeClr>
                          </a:solidFill>
                        </a:rPr>
                        <a:t>Week 9</a:t>
                      </a:r>
                    </a:p>
                  </a:txBody>
                  <a:tcPr anchor="ctr"/>
                </a:tc>
                <a:tc>
                  <a:txBody>
                    <a:bodyPr/>
                    <a:lstStyle/>
                    <a:p>
                      <a:pPr algn="ctr"/>
                      <a:r>
                        <a:rPr lang="nl-NL" sz="1200" dirty="0">
                          <a:solidFill>
                            <a:schemeClr val="bg1">
                              <a:lumMod val="85000"/>
                            </a:schemeClr>
                          </a:solidFill>
                        </a:rPr>
                        <a:t>Week 10</a:t>
                      </a:r>
                    </a:p>
                  </a:txBody>
                  <a:tcPr anchor="ctr"/>
                </a:tc>
                <a:extLst>
                  <a:ext uri="{0D108BD9-81ED-4DB2-BD59-A6C34878D82A}">
                    <a16:rowId xmlns:a16="http://schemas.microsoft.com/office/drawing/2014/main" val="3245624924"/>
                  </a:ext>
                </a:extLst>
              </a:tr>
            </a:tbl>
          </a:graphicData>
        </a:graphic>
      </p:graphicFrame>
      <p:pic>
        <p:nvPicPr>
          <p:cNvPr id="8" name="Afbeelding 7">
            <a:extLst>
              <a:ext uri="{FF2B5EF4-FFF2-40B4-BE49-F238E27FC236}">
                <a16:creationId xmlns:a16="http://schemas.microsoft.com/office/drawing/2014/main" id="{272DB993-96F3-4002-941E-7B94050E844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5198"/>
          <a:stretch/>
        </p:blipFill>
        <p:spPr>
          <a:xfrm>
            <a:off x="7714458" y="1712880"/>
            <a:ext cx="836782" cy="709602"/>
          </a:xfrm>
          <a:prstGeom prst="rect">
            <a:avLst/>
          </a:prstGeom>
        </p:spPr>
      </p:pic>
      <p:pic>
        <p:nvPicPr>
          <p:cNvPr id="9" name="Afbeelding 8">
            <a:extLst>
              <a:ext uri="{FF2B5EF4-FFF2-40B4-BE49-F238E27FC236}">
                <a16:creationId xmlns:a16="http://schemas.microsoft.com/office/drawing/2014/main" id="{D97B8CFA-CDB8-40FD-96FE-27726BF102A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6112"/>
          <a:stretch/>
        </p:blipFill>
        <p:spPr>
          <a:xfrm>
            <a:off x="896515" y="1736252"/>
            <a:ext cx="836782" cy="701959"/>
          </a:xfrm>
          <a:prstGeom prst="rect">
            <a:avLst/>
          </a:prstGeom>
        </p:spPr>
      </p:pic>
      <p:sp>
        <p:nvSpPr>
          <p:cNvPr id="10" name="Tijdelijke aanduiding voor inhoud 5">
            <a:extLst>
              <a:ext uri="{FF2B5EF4-FFF2-40B4-BE49-F238E27FC236}">
                <a16:creationId xmlns:a16="http://schemas.microsoft.com/office/drawing/2014/main" id="{60253159-9685-4938-B8A7-8D90D4ABB2F1}"/>
              </a:ext>
            </a:extLst>
          </p:cNvPr>
          <p:cNvSpPr txBox="1">
            <a:spLocks/>
          </p:cNvSpPr>
          <p:nvPr/>
        </p:nvSpPr>
        <p:spPr bwMode="auto">
          <a:xfrm>
            <a:off x="8733347" y="4128719"/>
            <a:ext cx="2562138"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nl-NL" sz="1200" b="1" dirty="0">
                <a:solidFill>
                  <a:srgbClr val="000644"/>
                </a:solidFill>
                <a:latin typeface="Arial" panose="020B0604020202020204" pitchFamily="34" charset="0"/>
                <a:cs typeface="Arial" panose="020B0604020202020204" pitchFamily="34" charset="0"/>
              </a:rPr>
              <a:t>IBS Toetsing</a:t>
            </a:r>
          </a:p>
          <a:p>
            <a:pPr>
              <a:buFont typeface="Wingdings" panose="05000000000000000000" pitchFamily="2" charset="2"/>
              <a:buChar char="ü"/>
            </a:pPr>
            <a:r>
              <a:rPr lang="nl-NL" sz="1200" dirty="0">
                <a:latin typeface="Arial" panose="020B0604020202020204" pitchFamily="34" charset="0"/>
                <a:cs typeface="Arial" panose="020B0604020202020204" pitchFamily="34" charset="0"/>
              </a:rPr>
              <a:t> Kennistoets</a:t>
            </a:r>
          </a:p>
          <a:p>
            <a:pPr>
              <a:buFont typeface="Wingdings" panose="05000000000000000000" pitchFamily="2" charset="2"/>
              <a:buChar char="ü"/>
            </a:pPr>
            <a:r>
              <a:rPr lang="nl-NL" sz="1200" dirty="0">
                <a:latin typeface="Arial" panose="020B0604020202020204" pitchFamily="34" charset="0"/>
                <a:cs typeface="Arial" panose="020B0604020202020204" pitchFamily="34" charset="0"/>
              </a:rPr>
              <a:t> Verantwoording</a:t>
            </a:r>
          </a:p>
          <a:p>
            <a:pPr>
              <a:buFont typeface="Wingdings" panose="05000000000000000000" pitchFamily="2" charset="2"/>
              <a:buChar char="q"/>
            </a:pPr>
            <a:r>
              <a:rPr lang="nl-NL" sz="1200" dirty="0">
                <a:solidFill>
                  <a:schemeClr val="bg1">
                    <a:lumMod val="85000"/>
                  </a:schemeClr>
                </a:solidFill>
                <a:latin typeface="Arial" panose="020B0604020202020204" pitchFamily="34" charset="0"/>
                <a:cs typeface="Arial" panose="020B0604020202020204" pitchFamily="34" charset="0"/>
              </a:rPr>
              <a:t> Presentatie</a:t>
            </a:r>
          </a:p>
        </p:txBody>
      </p:sp>
      <p:pic>
        <p:nvPicPr>
          <p:cNvPr id="11" name="Afbeelding 10">
            <a:extLst>
              <a:ext uri="{FF2B5EF4-FFF2-40B4-BE49-F238E27FC236}">
                <a16:creationId xmlns:a16="http://schemas.microsoft.com/office/drawing/2014/main" id="{A72F2EFB-702C-4409-A49D-663AAFCEF81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5580"/>
          <a:stretch/>
        </p:blipFill>
        <p:spPr>
          <a:xfrm>
            <a:off x="7714458" y="4128719"/>
            <a:ext cx="840560" cy="709602"/>
          </a:xfrm>
          <a:prstGeom prst="rect">
            <a:avLst/>
          </a:prstGeom>
        </p:spPr>
      </p:pic>
    </p:spTree>
    <p:extLst>
      <p:ext uri="{BB962C8B-B14F-4D97-AF65-F5344CB8AC3E}">
        <p14:creationId xmlns:p14="http://schemas.microsoft.com/office/powerpoint/2010/main" val="7247719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A31781-7E95-E1D6-C240-18921DDB831B}"/>
              </a:ext>
            </a:extLst>
          </p:cNvPr>
          <p:cNvSpPr>
            <a:spLocks noGrp="1"/>
          </p:cNvSpPr>
          <p:nvPr>
            <p:ph type="title"/>
          </p:nvPr>
        </p:nvSpPr>
        <p:spPr/>
        <p:txBody>
          <a:bodyPr/>
          <a:lstStyle/>
          <a:p>
            <a:r>
              <a:rPr lang="nl-NL" dirty="0"/>
              <a:t>Welke generatie is dit en waar ligt het?</a:t>
            </a:r>
          </a:p>
        </p:txBody>
      </p:sp>
      <p:sp>
        <p:nvSpPr>
          <p:cNvPr id="3" name="Tijdelijke aanduiding voor inhoud 2">
            <a:extLst>
              <a:ext uri="{FF2B5EF4-FFF2-40B4-BE49-F238E27FC236}">
                <a16:creationId xmlns:a16="http://schemas.microsoft.com/office/drawing/2014/main" id="{58C31BDF-E144-40D7-E189-2CA804E79242}"/>
              </a:ext>
            </a:extLst>
          </p:cNvPr>
          <p:cNvSpPr>
            <a:spLocks noGrp="1"/>
          </p:cNvSpPr>
          <p:nvPr>
            <p:ph idx="1"/>
          </p:nvPr>
        </p:nvSpPr>
        <p:spPr/>
        <p:txBody>
          <a:bodyPr/>
          <a:lstStyle/>
          <a:p>
            <a:endParaRPr lang="nl-NL" dirty="0"/>
          </a:p>
        </p:txBody>
      </p:sp>
      <p:pic>
        <p:nvPicPr>
          <p:cNvPr id="10242" name="Picture 2" descr="LocHal, Tilburg - Braaksma &amp; Roos ArchitectenbureauBraaksma &amp; Roos  Architectenbureau">
            <a:extLst>
              <a:ext uri="{FF2B5EF4-FFF2-40B4-BE49-F238E27FC236}">
                <a16:creationId xmlns:a16="http://schemas.microsoft.com/office/drawing/2014/main" id="{BFEB4D8B-8C07-72AF-0CEB-1385B2DFCF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4123" y="1354129"/>
            <a:ext cx="7490255" cy="4999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81663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A31781-7E95-E1D6-C240-18921DDB831B}"/>
              </a:ext>
            </a:extLst>
          </p:cNvPr>
          <p:cNvSpPr>
            <a:spLocks noGrp="1"/>
          </p:cNvSpPr>
          <p:nvPr>
            <p:ph type="title"/>
          </p:nvPr>
        </p:nvSpPr>
        <p:spPr/>
        <p:txBody>
          <a:bodyPr/>
          <a:lstStyle/>
          <a:p>
            <a:r>
              <a:rPr lang="nl-NL" dirty="0"/>
              <a:t>Welke </a:t>
            </a:r>
            <a:r>
              <a:rPr lang="nl-NL" dirty="0">
                <a:solidFill>
                  <a:srgbClr val="7030A0"/>
                </a:solidFill>
              </a:rPr>
              <a:t>generatie</a:t>
            </a:r>
            <a:r>
              <a:rPr lang="nl-NL" dirty="0"/>
              <a:t> is dit en waar ligt het?</a:t>
            </a:r>
          </a:p>
        </p:txBody>
      </p:sp>
      <p:sp>
        <p:nvSpPr>
          <p:cNvPr id="3" name="Tijdelijke aanduiding voor inhoud 2">
            <a:extLst>
              <a:ext uri="{FF2B5EF4-FFF2-40B4-BE49-F238E27FC236}">
                <a16:creationId xmlns:a16="http://schemas.microsoft.com/office/drawing/2014/main" id="{58C31BDF-E144-40D7-E189-2CA804E79242}"/>
              </a:ext>
            </a:extLst>
          </p:cNvPr>
          <p:cNvSpPr>
            <a:spLocks noGrp="1"/>
          </p:cNvSpPr>
          <p:nvPr>
            <p:ph idx="1"/>
          </p:nvPr>
        </p:nvSpPr>
        <p:spPr/>
        <p:txBody>
          <a:bodyPr/>
          <a:lstStyle/>
          <a:p>
            <a:endParaRPr lang="nl-NL" dirty="0"/>
          </a:p>
        </p:txBody>
      </p:sp>
      <p:pic>
        <p:nvPicPr>
          <p:cNvPr id="7170" name="Picture 2" descr="Center Parcs vs Landal vs Roompot - CParcs">
            <a:extLst>
              <a:ext uri="{FF2B5EF4-FFF2-40B4-BE49-F238E27FC236}">
                <a16:creationId xmlns:a16="http://schemas.microsoft.com/office/drawing/2014/main" id="{12C955F6-9B6D-60AA-D588-F0B06387FA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199" y="1547812"/>
            <a:ext cx="8356313" cy="4769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5758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23153" y="332656"/>
            <a:ext cx="9425983" cy="790920"/>
          </a:xfrm>
        </p:spPr>
        <p:txBody>
          <a:bodyPr>
            <a:noAutofit/>
          </a:bodyPr>
          <a:lstStyle/>
          <a:p>
            <a:r>
              <a:rPr lang="nl-NL" sz="4000" dirty="0"/>
              <a:t>Voordelen multifunctionele vrijetijdslocaties</a:t>
            </a:r>
          </a:p>
        </p:txBody>
      </p:sp>
      <p:sp>
        <p:nvSpPr>
          <p:cNvPr id="3" name="Tijdelijke aanduiding voor inhoud 2"/>
          <p:cNvSpPr>
            <a:spLocks noGrp="1"/>
          </p:cNvSpPr>
          <p:nvPr>
            <p:ph idx="1"/>
          </p:nvPr>
        </p:nvSpPr>
        <p:spPr>
          <a:xfrm>
            <a:off x="723153" y="1376047"/>
            <a:ext cx="8003232" cy="4929411"/>
          </a:xfrm>
        </p:spPr>
        <p:txBody>
          <a:bodyPr/>
          <a:lstStyle/>
          <a:p>
            <a:pPr marL="0" indent="0">
              <a:buNone/>
            </a:pPr>
            <a:r>
              <a:rPr lang="nl-NL" dirty="0"/>
              <a:t>Voordelen voor de </a:t>
            </a:r>
            <a:r>
              <a:rPr lang="nl-NL" dirty="0">
                <a:solidFill>
                  <a:srgbClr val="7030A0"/>
                </a:solidFill>
              </a:rPr>
              <a:t>exploitant.</a:t>
            </a:r>
          </a:p>
          <a:p>
            <a:pPr marL="0" indent="0">
              <a:buNone/>
            </a:pPr>
            <a:endParaRPr lang="nl-NL" dirty="0"/>
          </a:p>
          <a:p>
            <a:r>
              <a:rPr lang="nl-NL" dirty="0"/>
              <a:t>On-stop-shop</a:t>
            </a:r>
          </a:p>
          <a:p>
            <a:r>
              <a:rPr lang="nl-NL" dirty="0"/>
              <a:t>Je kan hier veel doen</a:t>
            </a:r>
          </a:p>
          <a:p>
            <a:r>
              <a:rPr lang="nl-NL" dirty="0"/>
              <a:t>Je kan hier alles doen</a:t>
            </a:r>
          </a:p>
          <a:p>
            <a:r>
              <a:rPr lang="nl-NL" dirty="0"/>
              <a:t>Je kan er een dag vermaken</a:t>
            </a:r>
          </a:p>
          <a:p>
            <a:r>
              <a:rPr lang="nl-NL" dirty="0"/>
              <a:t>Je kan er meerdere dagen doorbrengen</a:t>
            </a:r>
          </a:p>
          <a:p>
            <a:r>
              <a:rPr lang="nl-NL" dirty="0"/>
              <a:t>Doel: mensen vermaken en geld verdienen</a:t>
            </a:r>
          </a:p>
          <a:p>
            <a:endParaRPr lang="nl-NL" dirty="0"/>
          </a:p>
        </p:txBody>
      </p:sp>
    </p:spTree>
    <p:extLst>
      <p:ext uri="{BB962C8B-B14F-4D97-AF65-F5344CB8AC3E}">
        <p14:creationId xmlns:p14="http://schemas.microsoft.com/office/powerpoint/2010/main" val="42900238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2AA18E-55AF-0D6A-F67A-E5923E972209}"/>
              </a:ext>
            </a:extLst>
          </p:cNvPr>
          <p:cNvSpPr>
            <a:spLocks noGrp="1"/>
          </p:cNvSpPr>
          <p:nvPr>
            <p:ph type="title"/>
          </p:nvPr>
        </p:nvSpPr>
        <p:spPr/>
        <p:txBody>
          <a:bodyPr>
            <a:normAutofit fontScale="90000"/>
          </a:bodyPr>
          <a:lstStyle/>
          <a:p>
            <a:r>
              <a:rPr lang="nl-NL" dirty="0"/>
              <a:t>Wie is de </a:t>
            </a:r>
            <a:r>
              <a:rPr lang="nl-NL" b="1" dirty="0">
                <a:solidFill>
                  <a:srgbClr val="7030A0"/>
                </a:solidFill>
              </a:rPr>
              <a:t>eigenaar/ exploitant</a:t>
            </a:r>
            <a:r>
              <a:rPr lang="nl-NL" dirty="0"/>
              <a:t> van multifunctionele </a:t>
            </a:r>
            <a:br>
              <a:rPr lang="nl-NL" dirty="0"/>
            </a:br>
            <a:r>
              <a:rPr lang="nl-NL" dirty="0"/>
              <a:t>VT locaties?</a:t>
            </a:r>
          </a:p>
        </p:txBody>
      </p:sp>
      <p:sp>
        <p:nvSpPr>
          <p:cNvPr id="3" name="Tijdelijke aanduiding voor inhoud 2">
            <a:extLst>
              <a:ext uri="{FF2B5EF4-FFF2-40B4-BE49-F238E27FC236}">
                <a16:creationId xmlns:a16="http://schemas.microsoft.com/office/drawing/2014/main" id="{04E86050-9278-2F28-6B62-BB9225638651}"/>
              </a:ext>
            </a:extLst>
          </p:cNvPr>
          <p:cNvSpPr>
            <a:spLocks noGrp="1"/>
          </p:cNvSpPr>
          <p:nvPr>
            <p:ph idx="1"/>
          </p:nvPr>
        </p:nvSpPr>
        <p:spPr/>
        <p:txBody>
          <a:bodyPr/>
          <a:lstStyle/>
          <a:p>
            <a:r>
              <a:rPr lang="nl-NL" dirty="0"/>
              <a:t>Gemeente</a:t>
            </a:r>
          </a:p>
          <a:p>
            <a:r>
              <a:rPr lang="nl-NL" dirty="0"/>
              <a:t>Privé-eigenaar</a:t>
            </a:r>
          </a:p>
          <a:p>
            <a:r>
              <a:rPr lang="nl-NL" dirty="0"/>
              <a:t>Familiebedrijf (camping)</a:t>
            </a:r>
          </a:p>
          <a:p>
            <a:r>
              <a:rPr lang="nl-NL" dirty="0"/>
              <a:t>BV (Center Parcs)</a:t>
            </a:r>
          </a:p>
          <a:p>
            <a:r>
              <a:rPr lang="nl-NL" dirty="0"/>
              <a:t>Investeringsmaatschappij (shopping mall)</a:t>
            </a:r>
          </a:p>
          <a:p>
            <a:endParaRPr lang="nl-NL" dirty="0"/>
          </a:p>
        </p:txBody>
      </p:sp>
    </p:spTree>
    <p:extLst>
      <p:ext uri="{BB962C8B-B14F-4D97-AF65-F5344CB8AC3E}">
        <p14:creationId xmlns:p14="http://schemas.microsoft.com/office/powerpoint/2010/main" val="1215292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48787" y="452297"/>
            <a:ext cx="7437512" cy="648072"/>
          </a:xfrm>
        </p:spPr>
        <p:txBody>
          <a:bodyPr>
            <a:noAutofit/>
          </a:bodyPr>
          <a:lstStyle/>
          <a:p>
            <a:r>
              <a:rPr lang="nl-NL" b="1" dirty="0">
                <a:solidFill>
                  <a:srgbClr val="7030A0"/>
                </a:solidFill>
              </a:rPr>
              <a:t>Opdracht: in tweetallen</a:t>
            </a:r>
          </a:p>
        </p:txBody>
      </p:sp>
      <p:sp>
        <p:nvSpPr>
          <p:cNvPr id="3" name="Tijdelijke aanduiding voor inhoud 2"/>
          <p:cNvSpPr>
            <a:spLocks noGrp="1"/>
          </p:cNvSpPr>
          <p:nvPr>
            <p:ph idx="1"/>
          </p:nvPr>
        </p:nvSpPr>
        <p:spPr>
          <a:xfrm>
            <a:off x="848786" y="1367669"/>
            <a:ext cx="10772084" cy="4929411"/>
          </a:xfrm>
        </p:spPr>
        <p:txBody>
          <a:bodyPr>
            <a:normAutofit fontScale="77500" lnSpcReduction="20000"/>
          </a:bodyPr>
          <a:lstStyle/>
          <a:p>
            <a:pPr marL="0" indent="0">
              <a:buNone/>
            </a:pPr>
            <a:r>
              <a:rPr lang="nl-NL" dirty="0"/>
              <a:t>Zoek een multifunctionele vrijetijdsaccommodatie waar je al eens bent geweest of waar je graag naar toe wil.(het mag niet één van de voorbeelden zijn die je net gezien hebt)</a:t>
            </a:r>
          </a:p>
          <a:p>
            <a:pPr marL="0" indent="0">
              <a:buNone/>
            </a:pPr>
            <a:endParaRPr lang="nl-NL" dirty="0"/>
          </a:p>
          <a:p>
            <a:pPr marL="514350" indent="-514350">
              <a:buFont typeface="+mj-lt"/>
              <a:buAutoNum type="arabicPeriod"/>
            </a:pPr>
            <a:r>
              <a:rPr lang="nl-NL" b="1" dirty="0"/>
              <a:t>Zoek op </a:t>
            </a:r>
            <a:r>
              <a:rPr lang="nl-NL" dirty="0"/>
              <a:t>welke activiteiten je hier kan doen. </a:t>
            </a:r>
          </a:p>
          <a:p>
            <a:pPr marL="514350" indent="-514350">
              <a:buFont typeface="+mj-lt"/>
              <a:buAutoNum type="arabicPeriod"/>
            </a:pPr>
            <a:r>
              <a:rPr lang="nl-NL" b="1" dirty="0"/>
              <a:t>Sorteer</a:t>
            </a:r>
            <a:r>
              <a:rPr lang="nl-NL" dirty="0"/>
              <a:t> de activiteiten op thema.</a:t>
            </a:r>
          </a:p>
          <a:p>
            <a:pPr marL="0" indent="0">
              <a:buNone/>
            </a:pPr>
            <a:r>
              <a:rPr lang="nl-NL" sz="2400" dirty="0"/>
              <a:t>	</a:t>
            </a:r>
            <a:r>
              <a:rPr lang="nl-NL" sz="2400" b="1" dirty="0">
                <a:solidFill>
                  <a:srgbClr val="7030A0"/>
                </a:solidFill>
              </a:rPr>
              <a:t>(bijvoorbeeld: tennis, tafeltennis, zaalvoetbal = thema sport</a:t>
            </a:r>
            <a:r>
              <a:rPr lang="nl-NL" sz="2400" dirty="0">
                <a:solidFill>
                  <a:srgbClr val="7030A0"/>
                </a:solidFill>
              </a:rPr>
              <a:t>)</a:t>
            </a:r>
          </a:p>
          <a:p>
            <a:pPr marL="514350" indent="-514350">
              <a:buFont typeface="+mj-lt"/>
              <a:buAutoNum type="arabicPeriod" startAt="3"/>
            </a:pPr>
            <a:r>
              <a:rPr lang="nl-NL" b="1" dirty="0"/>
              <a:t>Schrijf op </a:t>
            </a:r>
            <a:r>
              <a:rPr lang="nl-NL" dirty="0"/>
              <a:t>waar in de stad deze VT locatie zich bevind?</a:t>
            </a:r>
          </a:p>
          <a:p>
            <a:pPr marL="514350" indent="-514350">
              <a:buFont typeface="+mj-lt"/>
              <a:buAutoNum type="arabicPeriod" startAt="3"/>
            </a:pPr>
            <a:r>
              <a:rPr lang="nl-NL" b="1" dirty="0"/>
              <a:t>Beantwoord de vraag: </a:t>
            </a:r>
            <a:r>
              <a:rPr lang="nl-NL" dirty="0"/>
              <a:t>waarom ligt deze VT locatie juist op deze locatie?</a:t>
            </a:r>
          </a:p>
          <a:p>
            <a:pPr marL="514350" indent="-514350">
              <a:buFont typeface="+mj-lt"/>
              <a:buAutoNum type="arabicPeriod" startAt="3"/>
            </a:pPr>
            <a:r>
              <a:rPr lang="nl-NL" b="1" dirty="0"/>
              <a:t>Beantwoord de vraag: </a:t>
            </a:r>
            <a:r>
              <a:rPr lang="nl-NL" dirty="0"/>
              <a:t>welke doelgroepen wil de exploitant aanspreken met deze locatie en de activiteiten?</a:t>
            </a:r>
          </a:p>
          <a:p>
            <a:pPr marL="514350" indent="-514350">
              <a:buFont typeface="+mj-lt"/>
              <a:buAutoNum type="arabicPeriod" startAt="3"/>
            </a:pPr>
            <a:r>
              <a:rPr lang="nl-NL" b="1" dirty="0"/>
              <a:t>Beantwoord de vraag:</a:t>
            </a:r>
            <a:r>
              <a:rPr lang="nl-NL" dirty="0"/>
              <a:t> welke activiteiten kan deze VT locatie toevoegen om nóg multifunctioneler te worden?</a:t>
            </a:r>
          </a:p>
          <a:p>
            <a:pPr marL="0" indent="0">
              <a:buNone/>
            </a:pPr>
            <a:endParaRPr lang="nl-NL" dirty="0"/>
          </a:p>
          <a:p>
            <a:pPr marL="0" indent="0">
              <a:buNone/>
            </a:pPr>
            <a:r>
              <a:rPr lang="nl-NL" dirty="0"/>
              <a:t>Deel je bevindingen met de klas.</a:t>
            </a:r>
          </a:p>
          <a:p>
            <a:pPr marL="0" indent="0">
              <a:buNone/>
            </a:pPr>
            <a:endParaRPr lang="nl-NL" dirty="0"/>
          </a:p>
        </p:txBody>
      </p:sp>
    </p:spTree>
    <p:extLst>
      <p:ext uri="{BB962C8B-B14F-4D97-AF65-F5344CB8AC3E}">
        <p14:creationId xmlns:p14="http://schemas.microsoft.com/office/powerpoint/2010/main" val="11934379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0" indent="0">
              <a:buNone/>
            </a:pPr>
            <a:r>
              <a:rPr lang="nl-NL" sz="4400" dirty="0"/>
              <a:t>Wat is volgens jou </a:t>
            </a:r>
            <a:r>
              <a:rPr lang="nl-NL" sz="4400" b="1" dirty="0">
                <a:solidFill>
                  <a:srgbClr val="7030A0"/>
                </a:solidFill>
              </a:rPr>
              <a:t>beleving</a:t>
            </a:r>
            <a:r>
              <a:rPr lang="nl-NL" sz="4400" dirty="0"/>
              <a:t>?</a:t>
            </a:r>
          </a:p>
        </p:txBody>
      </p:sp>
      <p:sp>
        <p:nvSpPr>
          <p:cNvPr id="3" name="Tijdelijke aanduiding voor inhoud 2"/>
          <p:cNvSpPr>
            <a:spLocks noGrp="1"/>
          </p:cNvSpPr>
          <p:nvPr>
            <p:ph idx="1"/>
          </p:nvPr>
        </p:nvSpPr>
        <p:spPr>
          <a:xfrm>
            <a:off x="779192" y="1435812"/>
            <a:ext cx="10376488" cy="4929411"/>
          </a:xfrm>
        </p:spPr>
        <p:txBody>
          <a:bodyPr/>
          <a:lstStyle/>
          <a:p>
            <a:pPr marL="0" indent="0">
              <a:buNone/>
            </a:pPr>
            <a:endParaRPr lang="nl-NL" dirty="0"/>
          </a:p>
          <a:p>
            <a:pPr marL="0" indent="0">
              <a:buNone/>
            </a:pPr>
            <a:r>
              <a:rPr lang="nl-NL" b="1" dirty="0"/>
              <a:t>Definitie</a:t>
            </a:r>
          </a:p>
          <a:p>
            <a:pPr marL="0" indent="0">
              <a:buNone/>
            </a:pPr>
            <a:r>
              <a:rPr lang="nl-NL" dirty="0"/>
              <a:t>Een beleving is een unieke gebeurtenis waarbij de consument op een dusdanige manier (actief) betrokken is dat hij een blijvende indruk opdoet. De gebeurtenis is </a:t>
            </a:r>
            <a:r>
              <a:rPr lang="nl-NL" b="1" i="1" dirty="0"/>
              <a:t>memorabel</a:t>
            </a:r>
            <a:r>
              <a:rPr lang="nl-NL" dirty="0"/>
              <a:t> en zeer </a:t>
            </a:r>
            <a:r>
              <a:rPr lang="nl-NL" b="1" dirty="0"/>
              <a:t>persoonlijk</a:t>
            </a:r>
            <a:r>
              <a:rPr lang="nl-NL" dirty="0"/>
              <a:t>.</a:t>
            </a:r>
          </a:p>
          <a:p>
            <a:pPr marL="0" indent="0">
              <a:buNone/>
            </a:pPr>
            <a:endParaRPr lang="nl-NL" dirty="0"/>
          </a:p>
          <a:p>
            <a:pPr marL="0" indent="0">
              <a:buNone/>
            </a:pPr>
            <a:endParaRPr lang="nl-NL" dirty="0"/>
          </a:p>
          <a:p>
            <a:pPr marL="0" indent="0">
              <a:buNone/>
            </a:pPr>
            <a:r>
              <a:rPr lang="nl-NL" sz="2400" dirty="0"/>
              <a:t>Memorabel = iets waarvan het de moeite waard is om het te herinneren</a:t>
            </a:r>
          </a:p>
        </p:txBody>
      </p:sp>
    </p:spTree>
    <p:extLst>
      <p:ext uri="{BB962C8B-B14F-4D97-AF65-F5344CB8AC3E}">
        <p14:creationId xmlns:p14="http://schemas.microsoft.com/office/powerpoint/2010/main" val="3727459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1"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0" indent="0">
              <a:buNone/>
            </a:pPr>
            <a:r>
              <a:rPr lang="nl-NL" sz="4400" dirty="0"/>
              <a:t>Wat zijn manieren om </a:t>
            </a:r>
            <a:r>
              <a:rPr lang="nl-NL" sz="4400" b="1" dirty="0">
                <a:solidFill>
                  <a:srgbClr val="7030A0"/>
                </a:solidFill>
              </a:rPr>
              <a:t>beleving</a:t>
            </a:r>
            <a:r>
              <a:rPr lang="nl-NL" sz="4400" dirty="0"/>
              <a:t> te creeren?</a:t>
            </a:r>
          </a:p>
        </p:txBody>
      </p:sp>
      <p:sp>
        <p:nvSpPr>
          <p:cNvPr id="3" name="Tijdelijke aanduiding voor inhoud 2"/>
          <p:cNvSpPr>
            <a:spLocks noGrp="1"/>
          </p:cNvSpPr>
          <p:nvPr>
            <p:ph idx="1"/>
          </p:nvPr>
        </p:nvSpPr>
        <p:spPr>
          <a:xfrm>
            <a:off x="977312" y="1468469"/>
            <a:ext cx="10376488" cy="4929411"/>
          </a:xfrm>
        </p:spPr>
        <p:txBody>
          <a:bodyPr/>
          <a:lstStyle/>
          <a:p>
            <a:pPr marL="0" indent="0">
              <a:buNone/>
            </a:pPr>
            <a:endParaRPr lang="nl-NL" dirty="0"/>
          </a:p>
          <a:p>
            <a:pPr marL="0" indent="0">
              <a:buNone/>
            </a:pPr>
            <a:r>
              <a:rPr lang="nl-NL" dirty="0"/>
              <a:t>Het prikkelen van zintuigen.</a:t>
            </a:r>
          </a:p>
          <a:p>
            <a:pPr marL="0" indent="0">
              <a:buNone/>
            </a:pPr>
            <a:r>
              <a:rPr lang="nl-NL" dirty="0"/>
              <a:t>Het vertellen van een verhaal (storytelling).</a:t>
            </a:r>
          </a:p>
          <a:p>
            <a:pPr marL="0" indent="0">
              <a:buNone/>
            </a:pPr>
            <a:r>
              <a:rPr lang="nl-NL" dirty="0"/>
              <a:t>Aansluiten op de belevingswereld van de doelgroep.</a:t>
            </a:r>
          </a:p>
          <a:p>
            <a:pPr marL="0" indent="0">
              <a:buNone/>
            </a:pPr>
            <a:r>
              <a:rPr lang="nl-NL" dirty="0"/>
              <a:t>Mensen emotioneel raken.</a:t>
            </a:r>
          </a:p>
          <a:p>
            <a:pPr marL="0" indent="0">
              <a:buNone/>
            </a:pPr>
            <a:r>
              <a:rPr lang="nl-NL" dirty="0"/>
              <a:t>Verassend zijn.</a:t>
            </a:r>
          </a:p>
          <a:p>
            <a:pPr marL="0" indent="0">
              <a:buNone/>
            </a:pPr>
            <a:r>
              <a:rPr lang="nl-NL" dirty="0"/>
              <a:t>Mensen uit hun comfortzone halen en uitdagen. </a:t>
            </a:r>
          </a:p>
          <a:p>
            <a:pPr marL="0" indent="0">
              <a:buNone/>
            </a:pPr>
            <a:r>
              <a:rPr lang="nl-NL" dirty="0"/>
              <a:t>Herkenbare thema’s gebruiken. </a:t>
            </a:r>
          </a:p>
          <a:p>
            <a:pPr marL="0" indent="0">
              <a:buNone/>
            </a:pPr>
            <a:endParaRPr lang="nl-NL" dirty="0"/>
          </a:p>
        </p:txBody>
      </p:sp>
    </p:spTree>
    <p:extLst>
      <p:ext uri="{BB962C8B-B14F-4D97-AF65-F5344CB8AC3E}">
        <p14:creationId xmlns:p14="http://schemas.microsoft.com/office/powerpoint/2010/main" val="51511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10816" y="488044"/>
            <a:ext cx="9175866" cy="648072"/>
          </a:xfrm>
        </p:spPr>
        <p:txBody>
          <a:bodyPr>
            <a:noAutofit/>
          </a:bodyPr>
          <a:lstStyle/>
          <a:p>
            <a:r>
              <a:rPr lang="nl-NL" b="1" dirty="0">
                <a:solidFill>
                  <a:srgbClr val="7030A0"/>
                </a:solidFill>
              </a:rPr>
              <a:t>Beleving</a:t>
            </a:r>
          </a:p>
        </p:txBody>
      </p:sp>
      <p:sp>
        <p:nvSpPr>
          <p:cNvPr id="3" name="Tijdelijke aanduiding voor inhoud 2"/>
          <p:cNvSpPr>
            <a:spLocks noGrp="1"/>
          </p:cNvSpPr>
          <p:nvPr>
            <p:ph idx="1"/>
          </p:nvPr>
        </p:nvSpPr>
        <p:spPr>
          <a:xfrm>
            <a:off x="868839" y="1567294"/>
            <a:ext cx="8003232" cy="4929411"/>
          </a:xfrm>
        </p:spPr>
        <p:txBody>
          <a:bodyPr>
            <a:normAutofit/>
          </a:bodyPr>
          <a:lstStyle/>
          <a:p>
            <a:pPr marL="0" indent="0">
              <a:buNone/>
            </a:pPr>
            <a:r>
              <a:rPr lang="nl-NL" sz="2800" b="1" dirty="0"/>
              <a:t>Elementen voor aantrekkelijke leisure (belevenis): </a:t>
            </a:r>
          </a:p>
          <a:p>
            <a:pPr marL="514350" indent="-514350">
              <a:buAutoNum type="arabicPeriod"/>
            </a:pPr>
            <a:r>
              <a:rPr lang="nl-NL" dirty="0"/>
              <a:t>Authenticiteit</a:t>
            </a:r>
          </a:p>
          <a:p>
            <a:pPr marL="514350" indent="-514350">
              <a:buAutoNum type="arabicPeriod"/>
            </a:pPr>
            <a:r>
              <a:rPr lang="nl-NL" dirty="0"/>
              <a:t>Contact en ontmoeting</a:t>
            </a:r>
          </a:p>
          <a:p>
            <a:pPr marL="514350" indent="-514350">
              <a:buAutoNum type="arabicPeriod"/>
            </a:pPr>
            <a:r>
              <a:rPr lang="nl-NL" dirty="0"/>
              <a:t>Participeren (deelnemen) en ontspannen</a:t>
            </a:r>
          </a:p>
          <a:p>
            <a:pPr marL="514350" indent="-514350">
              <a:buAutoNum type="arabicPeriod"/>
            </a:pPr>
            <a:r>
              <a:rPr lang="nl-NL" dirty="0"/>
              <a:t>Spelen en ontdekken</a:t>
            </a:r>
          </a:p>
          <a:p>
            <a:pPr marL="514350" indent="-514350">
              <a:buAutoNum type="arabicPeriod"/>
            </a:pPr>
            <a:r>
              <a:rPr lang="nl-NL" dirty="0"/>
              <a:t>Prikkeling en emotie</a:t>
            </a:r>
          </a:p>
          <a:p>
            <a:pPr marL="514350" indent="-514350">
              <a:buAutoNum type="arabicPeriod"/>
            </a:pPr>
            <a:r>
              <a:rPr lang="nl-NL" dirty="0"/>
              <a:t>Zelfontplooiing en inspiratie</a:t>
            </a:r>
          </a:p>
          <a:p>
            <a:pPr marL="514350" indent="-514350">
              <a:buAutoNum type="arabicPeriod"/>
            </a:pPr>
            <a:r>
              <a:rPr lang="nl-NL" dirty="0"/>
              <a:t>Veiligheid en herkenning</a:t>
            </a:r>
          </a:p>
          <a:p>
            <a:pPr marL="514350" indent="-514350">
              <a:buAutoNum type="arabicPeriod"/>
            </a:pPr>
            <a:r>
              <a:rPr lang="nl-NL" dirty="0"/>
              <a:t>Perceptie (waarnemen) van hier en nu</a:t>
            </a:r>
          </a:p>
        </p:txBody>
      </p:sp>
    </p:spTree>
    <p:extLst>
      <p:ext uri="{BB962C8B-B14F-4D97-AF65-F5344CB8AC3E}">
        <p14:creationId xmlns:p14="http://schemas.microsoft.com/office/powerpoint/2010/main" val="32694720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56235" y="332656"/>
            <a:ext cx="9532253" cy="648072"/>
          </a:xfrm>
        </p:spPr>
        <p:txBody>
          <a:bodyPr>
            <a:normAutofit fontScale="90000"/>
          </a:bodyPr>
          <a:lstStyle/>
          <a:p>
            <a:r>
              <a:rPr lang="nl-NL" b="1" dirty="0">
                <a:solidFill>
                  <a:srgbClr val="7030A0"/>
                </a:solidFill>
              </a:rPr>
              <a:t>Interactive experience model</a:t>
            </a:r>
          </a:p>
        </p:txBody>
      </p:sp>
      <p:pic>
        <p:nvPicPr>
          <p:cNvPr id="5" name="Tijdelijke aanduiding voor inhoud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19536" y="1502714"/>
            <a:ext cx="8642658" cy="4861495"/>
          </a:xfrm>
        </p:spPr>
      </p:pic>
      <p:sp>
        <p:nvSpPr>
          <p:cNvPr id="6" name="Pijl-rechts 5"/>
          <p:cNvSpPr/>
          <p:nvPr/>
        </p:nvSpPr>
        <p:spPr>
          <a:xfrm flipH="1">
            <a:off x="6619315" y="5121836"/>
            <a:ext cx="2943037" cy="1138802"/>
          </a:xfrm>
          <a:prstGeom prst="rightArrow">
            <a:avLst>
              <a:gd name="adj1" fmla="val 42583"/>
              <a:gd name="adj2" fmla="val 69847"/>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nl-NL" sz="2000" b="1" dirty="0">
                <a:ln w="22225">
                  <a:noFill/>
                  <a:prstDash val="solid"/>
                </a:ln>
                <a:solidFill>
                  <a:schemeClr val="tx1"/>
                </a:solidFill>
              </a:rPr>
              <a:t>Invloed (creativiteit)</a:t>
            </a:r>
          </a:p>
        </p:txBody>
      </p:sp>
    </p:spTree>
    <p:extLst>
      <p:ext uri="{BB962C8B-B14F-4D97-AF65-F5344CB8AC3E}">
        <p14:creationId xmlns:p14="http://schemas.microsoft.com/office/powerpoint/2010/main" val="655119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rgbClr val="7030A0"/>
                </a:solidFill>
              </a:rPr>
              <a:t>Belevenisbouwstenen</a:t>
            </a:r>
          </a:p>
        </p:txBody>
      </p:sp>
      <p:pic>
        <p:nvPicPr>
          <p:cNvPr id="11" name="Tijdelijke aanduiding voor inhoud 10">
            <a:extLst>
              <a:ext uri="{FF2B5EF4-FFF2-40B4-BE49-F238E27FC236}">
                <a16:creationId xmlns:a16="http://schemas.microsoft.com/office/drawing/2014/main" id="{B9A3CD9B-55D9-E102-EFB7-007D88BBE43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46005" y="1411968"/>
            <a:ext cx="8101075" cy="4351338"/>
          </a:xfrm>
        </p:spPr>
      </p:pic>
    </p:spTree>
    <p:extLst>
      <p:ext uri="{BB962C8B-B14F-4D97-AF65-F5344CB8AC3E}">
        <p14:creationId xmlns:p14="http://schemas.microsoft.com/office/powerpoint/2010/main" val="619853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87B8ED-6CF3-4220-9DF8-C912D594A3AD}"/>
              </a:ext>
            </a:extLst>
          </p:cNvPr>
          <p:cNvSpPr>
            <a:spLocks noGrp="1"/>
          </p:cNvSpPr>
          <p:nvPr>
            <p:ph type="title"/>
          </p:nvPr>
        </p:nvSpPr>
        <p:spPr/>
        <p:txBody>
          <a:bodyPr>
            <a:normAutofit/>
          </a:bodyPr>
          <a:lstStyle/>
          <a:p>
            <a:r>
              <a:rPr lang="nl-NL" sz="3600" b="1" dirty="0">
                <a:solidFill>
                  <a:srgbClr val="7030A0"/>
                </a:solidFill>
              </a:rPr>
              <a:t>Leerdoelen - les 6</a:t>
            </a:r>
          </a:p>
        </p:txBody>
      </p:sp>
      <p:sp>
        <p:nvSpPr>
          <p:cNvPr id="3" name="Tijdelijke aanduiding voor inhoud 2">
            <a:extLst>
              <a:ext uri="{FF2B5EF4-FFF2-40B4-BE49-F238E27FC236}">
                <a16:creationId xmlns:a16="http://schemas.microsoft.com/office/drawing/2014/main" id="{10BF9FE2-0B9B-49C3-978E-63845B117598}"/>
              </a:ext>
            </a:extLst>
          </p:cNvPr>
          <p:cNvSpPr>
            <a:spLocks noGrp="1"/>
          </p:cNvSpPr>
          <p:nvPr>
            <p:ph idx="1"/>
          </p:nvPr>
        </p:nvSpPr>
        <p:spPr/>
        <p:txBody>
          <a:bodyPr>
            <a:normAutofit/>
          </a:bodyPr>
          <a:lstStyle/>
          <a:p>
            <a:pPr marL="0" indent="0">
              <a:buNone/>
            </a:pPr>
            <a:r>
              <a:rPr lang="nl-NL" sz="1600" dirty="0"/>
              <a:t>Aan het einde van de les:</a:t>
            </a:r>
          </a:p>
          <a:p>
            <a:pPr>
              <a:buFontTx/>
              <a:buChar char="-"/>
            </a:pPr>
            <a:r>
              <a:rPr lang="nl-NL" sz="1600" dirty="0"/>
              <a:t>Weet je weer waar we het vorige week over hebben gehad. </a:t>
            </a:r>
          </a:p>
          <a:p>
            <a:pPr>
              <a:buFontTx/>
              <a:buChar char="-"/>
            </a:pPr>
            <a:r>
              <a:rPr lang="nl-NL" sz="1600" dirty="0"/>
              <a:t>Kan je het verschil uitleggen tussen 1</a:t>
            </a:r>
            <a:r>
              <a:rPr lang="nl-NL" sz="1600" baseline="30000" dirty="0"/>
              <a:t>e</a:t>
            </a:r>
            <a:r>
              <a:rPr lang="nl-NL" sz="1600" dirty="0"/>
              <a:t>, 2</a:t>
            </a:r>
            <a:r>
              <a:rPr lang="nl-NL" sz="1600" baseline="30000" dirty="0"/>
              <a:t>e</a:t>
            </a:r>
            <a:r>
              <a:rPr lang="nl-NL" sz="1600" dirty="0"/>
              <a:t>, 3</a:t>
            </a:r>
            <a:r>
              <a:rPr lang="nl-NL" sz="1600" baseline="30000" dirty="0"/>
              <a:t>e</a:t>
            </a:r>
            <a:r>
              <a:rPr lang="nl-NL" sz="1600" dirty="0"/>
              <a:t> en 4</a:t>
            </a:r>
            <a:r>
              <a:rPr lang="nl-NL" sz="1600" baseline="30000" dirty="0"/>
              <a:t>e</a:t>
            </a:r>
            <a:r>
              <a:rPr lang="nl-NL" sz="1600" dirty="0"/>
              <a:t> generatie vrijetijdslocaties.</a:t>
            </a:r>
          </a:p>
          <a:p>
            <a:pPr>
              <a:buFontTx/>
              <a:buChar char="-"/>
            </a:pPr>
            <a:r>
              <a:rPr lang="nl-NL" sz="1600" dirty="0"/>
              <a:t>Weet je waar vrijetijdslocaties zijn liggen afhankelijk van het aanbod.</a:t>
            </a:r>
          </a:p>
          <a:p>
            <a:pPr>
              <a:buFontTx/>
              <a:buChar char="-"/>
            </a:pPr>
            <a:r>
              <a:rPr lang="nl-NL" sz="1600" dirty="0"/>
              <a:t>Weet je wat het interactive experience model inhoudt</a:t>
            </a:r>
          </a:p>
          <a:p>
            <a:pPr>
              <a:buFontTx/>
              <a:buChar char="-"/>
            </a:pPr>
            <a:r>
              <a:rPr lang="nl-NL" sz="1600" dirty="0"/>
              <a:t>Kun je de belevenisbouwstenen benoemen </a:t>
            </a:r>
          </a:p>
          <a:p>
            <a:pPr>
              <a:buFontTx/>
              <a:buChar char="-"/>
            </a:pPr>
            <a:endParaRPr lang="nl-NL" sz="1600" dirty="0"/>
          </a:p>
        </p:txBody>
      </p:sp>
    </p:spTree>
    <p:extLst>
      <p:ext uri="{BB962C8B-B14F-4D97-AF65-F5344CB8AC3E}">
        <p14:creationId xmlns:p14="http://schemas.microsoft.com/office/powerpoint/2010/main" val="33665857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C0CDFA-125E-4E71-82D3-537B99921C14}"/>
              </a:ext>
            </a:extLst>
          </p:cNvPr>
          <p:cNvSpPr>
            <a:spLocks noGrp="1"/>
          </p:cNvSpPr>
          <p:nvPr>
            <p:ph type="title"/>
          </p:nvPr>
        </p:nvSpPr>
        <p:spPr/>
        <p:txBody>
          <a:bodyPr/>
          <a:lstStyle/>
          <a:p>
            <a:r>
              <a:rPr lang="nl-NL" b="1" dirty="0">
                <a:solidFill>
                  <a:srgbClr val="7030A0"/>
                </a:solidFill>
              </a:rPr>
              <a:t>Belevenis bouwstenen + uitleg</a:t>
            </a:r>
          </a:p>
        </p:txBody>
      </p:sp>
      <p:sp>
        <p:nvSpPr>
          <p:cNvPr id="3" name="Tijdelijke aanduiding voor inhoud 2">
            <a:extLst>
              <a:ext uri="{FF2B5EF4-FFF2-40B4-BE49-F238E27FC236}">
                <a16:creationId xmlns:a16="http://schemas.microsoft.com/office/drawing/2014/main" id="{4F5AD3F5-0EBB-4911-B33E-01B356966C96}"/>
              </a:ext>
            </a:extLst>
          </p:cNvPr>
          <p:cNvSpPr>
            <a:spLocks noGrp="1"/>
          </p:cNvSpPr>
          <p:nvPr>
            <p:ph idx="1"/>
          </p:nvPr>
        </p:nvSpPr>
        <p:spPr/>
        <p:txBody>
          <a:bodyPr>
            <a:normAutofit fontScale="92500" lnSpcReduction="20000"/>
          </a:bodyPr>
          <a:lstStyle/>
          <a:p>
            <a:r>
              <a:rPr lang="nl-NL" dirty="0"/>
              <a:t>Communicatie:</a:t>
            </a:r>
          </a:p>
          <a:p>
            <a:pPr marL="0" indent="0">
              <a:buNone/>
            </a:pPr>
            <a:r>
              <a:rPr lang="nl-NL" sz="1600" dirty="0"/>
              <a:t>waarmee communiceren ze met de doelgroep, en hoe ziet dat eruit?</a:t>
            </a:r>
          </a:p>
          <a:p>
            <a:r>
              <a:rPr lang="nl-NL" dirty="0"/>
              <a:t>Fysieke omgeving</a:t>
            </a:r>
          </a:p>
          <a:p>
            <a:pPr marL="0" indent="0">
              <a:buNone/>
            </a:pPr>
            <a:r>
              <a:rPr lang="nl-NL" sz="1800" dirty="0"/>
              <a:t>Hoe ziet het eruit voor de bezoeker(s)?</a:t>
            </a:r>
          </a:p>
          <a:p>
            <a:r>
              <a:rPr lang="nl-NL" dirty="0"/>
              <a:t>Netwerk</a:t>
            </a:r>
          </a:p>
          <a:p>
            <a:pPr marL="0" indent="0">
              <a:buNone/>
            </a:pPr>
            <a:r>
              <a:rPr lang="nl-NL" sz="1800" dirty="0"/>
              <a:t>Welke bedrijven zitten in het netwerk van dit bedrijf?</a:t>
            </a:r>
          </a:p>
          <a:p>
            <a:r>
              <a:rPr lang="nl-NL" dirty="0"/>
              <a:t>Personeel</a:t>
            </a:r>
          </a:p>
          <a:p>
            <a:pPr marL="0" indent="0">
              <a:buNone/>
            </a:pPr>
            <a:r>
              <a:rPr lang="nl-NL" sz="1800" dirty="0"/>
              <a:t>Wat voor mensen werken er? Wat stralen ze uit?</a:t>
            </a:r>
          </a:p>
          <a:p>
            <a:r>
              <a:rPr lang="nl-NL" dirty="0"/>
              <a:t>Producten en verpakkingen</a:t>
            </a:r>
          </a:p>
          <a:p>
            <a:pPr marL="0" indent="0">
              <a:buNone/>
            </a:pPr>
            <a:r>
              <a:rPr lang="nl-NL" sz="1800" dirty="0"/>
              <a:t>Wat verkopen/verhuren ze? </a:t>
            </a:r>
          </a:p>
          <a:p>
            <a:r>
              <a:rPr lang="nl-NL" dirty="0"/>
              <a:t>Identiteit</a:t>
            </a:r>
          </a:p>
          <a:p>
            <a:pPr marL="0" indent="0">
              <a:buNone/>
            </a:pPr>
            <a:r>
              <a:rPr lang="nl-NL" sz="1800" dirty="0"/>
              <a:t>Waar staan ze voor? Wat is hun DNA?</a:t>
            </a:r>
          </a:p>
          <a:p>
            <a:endParaRPr lang="nl-NL" dirty="0"/>
          </a:p>
          <a:p>
            <a:endParaRPr lang="nl-NL" dirty="0"/>
          </a:p>
          <a:p>
            <a:pPr marL="0" indent="0">
              <a:buNone/>
            </a:pPr>
            <a:endParaRPr lang="nl-NL" dirty="0"/>
          </a:p>
          <a:p>
            <a:pPr marL="0" indent="0">
              <a:buNone/>
            </a:pPr>
            <a:endParaRPr lang="nl-NL" sz="1600" dirty="0"/>
          </a:p>
        </p:txBody>
      </p:sp>
    </p:spTree>
    <p:extLst>
      <p:ext uri="{BB962C8B-B14F-4D97-AF65-F5344CB8AC3E}">
        <p14:creationId xmlns:p14="http://schemas.microsoft.com/office/powerpoint/2010/main" val="333409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E59CD6-3E4D-61AF-D209-1129ACD1DA36}"/>
              </a:ext>
            </a:extLst>
          </p:cNvPr>
          <p:cNvSpPr>
            <a:spLocks noGrp="1"/>
          </p:cNvSpPr>
          <p:nvPr>
            <p:ph type="title"/>
          </p:nvPr>
        </p:nvSpPr>
        <p:spPr/>
        <p:txBody>
          <a:bodyPr/>
          <a:lstStyle/>
          <a:p>
            <a:r>
              <a:rPr lang="nl-NL" b="1" dirty="0">
                <a:solidFill>
                  <a:srgbClr val="7030A0"/>
                </a:solidFill>
              </a:rPr>
              <a:t>Belevenisbouwstenen</a:t>
            </a:r>
          </a:p>
        </p:txBody>
      </p:sp>
      <p:sp>
        <p:nvSpPr>
          <p:cNvPr id="3" name="Tijdelijke aanduiding voor inhoud 2">
            <a:extLst>
              <a:ext uri="{FF2B5EF4-FFF2-40B4-BE49-F238E27FC236}">
                <a16:creationId xmlns:a16="http://schemas.microsoft.com/office/drawing/2014/main" id="{D54DCCF8-6289-5D0E-80E5-47FB4228A321}"/>
              </a:ext>
            </a:extLst>
          </p:cNvPr>
          <p:cNvSpPr>
            <a:spLocks noGrp="1"/>
          </p:cNvSpPr>
          <p:nvPr>
            <p:ph idx="1"/>
          </p:nvPr>
        </p:nvSpPr>
        <p:spPr>
          <a:xfrm>
            <a:off x="838200" y="1825625"/>
            <a:ext cx="11353800" cy="4351338"/>
          </a:xfrm>
        </p:spPr>
        <p:txBody>
          <a:bodyPr>
            <a:normAutofit/>
          </a:bodyPr>
          <a:lstStyle/>
          <a:p>
            <a:r>
              <a:rPr lang="nl-NL" b="1" dirty="0"/>
              <a:t>Communicatie</a:t>
            </a:r>
            <a:r>
              <a:rPr lang="nl-NL" dirty="0"/>
              <a:t>: website, app, social media, poster, mond tot mond</a:t>
            </a:r>
          </a:p>
          <a:p>
            <a:r>
              <a:rPr lang="nl-NL" b="1" dirty="0"/>
              <a:t>Fysieke omgeving</a:t>
            </a:r>
            <a:r>
              <a:rPr lang="nl-NL" dirty="0"/>
              <a:t>: entree, aankleding, </a:t>
            </a:r>
          </a:p>
          <a:p>
            <a:r>
              <a:rPr lang="nl-NL" b="1" dirty="0"/>
              <a:t>Netwerk</a:t>
            </a:r>
            <a:r>
              <a:rPr lang="nl-NL" dirty="0"/>
              <a:t>: samenwerkingen</a:t>
            </a:r>
          </a:p>
          <a:p>
            <a:r>
              <a:rPr lang="nl-NL" b="1" dirty="0"/>
              <a:t>Personeel</a:t>
            </a:r>
            <a:r>
              <a:rPr lang="nl-NL" dirty="0"/>
              <a:t>: kleding, taal, acteur, oprecht, </a:t>
            </a:r>
          </a:p>
          <a:p>
            <a:r>
              <a:rPr lang="nl-NL" b="1" dirty="0"/>
              <a:t>Product en verpakking</a:t>
            </a:r>
            <a:r>
              <a:rPr lang="nl-NL" dirty="0"/>
              <a:t>: past bij thema, branding van het merk/organisatie</a:t>
            </a:r>
          </a:p>
          <a:p>
            <a:r>
              <a:rPr lang="nl-NL" b="1" dirty="0"/>
              <a:t>Identiteit</a:t>
            </a:r>
            <a:r>
              <a:rPr lang="nl-NL" dirty="0"/>
              <a:t>: waar je voor staat, normen en waarden, thema</a:t>
            </a:r>
            <a:endParaRPr lang="nl-NL" b="1" dirty="0"/>
          </a:p>
          <a:p>
            <a:pPr marL="0" indent="0">
              <a:buNone/>
            </a:pPr>
            <a:endParaRPr lang="nl-NL" dirty="0"/>
          </a:p>
          <a:p>
            <a:pPr marL="0" indent="0">
              <a:buNone/>
            </a:pPr>
            <a:r>
              <a:rPr lang="nl-NL" dirty="0"/>
              <a:t>Dit alles is niets zonder een </a:t>
            </a:r>
            <a:r>
              <a:rPr lang="nl-NL" i="1" dirty="0">
                <a:solidFill>
                  <a:srgbClr val="7030A0"/>
                </a:solidFill>
              </a:rPr>
              <a:t>CONCEPT</a:t>
            </a:r>
            <a:r>
              <a:rPr lang="nl-NL" dirty="0">
                <a:solidFill>
                  <a:srgbClr val="7030A0"/>
                </a:solidFill>
              </a:rPr>
              <a:t>.</a:t>
            </a:r>
          </a:p>
        </p:txBody>
      </p:sp>
    </p:spTree>
    <p:extLst>
      <p:ext uri="{BB962C8B-B14F-4D97-AF65-F5344CB8AC3E}">
        <p14:creationId xmlns:p14="http://schemas.microsoft.com/office/powerpoint/2010/main" val="1435821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86421A-9755-BB8B-3F8D-E0C0ECD74706}"/>
              </a:ext>
            </a:extLst>
          </p:cNvPr>
          <p:cNvSpPr>
            <a:spLocks noGrp="1"/>
          </p:cNvSpPr>
          <p:nvPr>
            <p:ph type="title"/>
          </p:nvPr>
        </p:nvSpPr>
        <p:spPr/>
        <p:txBody>
          <a:bodyPr/>
          <a:lstStyle/>
          <a:p>
            <a:r>
              <a:rPr lang="nl-NL" b="1" dirty="0">
                <a:solidFill>
                  <a:srgbClr val="7030A0"/>
                </a:solidFill>
              </a:rPr>
              <a:t>Concept =</a:t>
            </a:r>
          </a:p>
        </p:txBody>
      </p:sp>
      <p:sp>
        <p:nvSpPr>
          <p:cNvPr id="3" name="Tijdelijke aanduiding voor inhoud 2">
            <a:extLst>
              <a:ext uri="{FF2B5EF4-FFF2-40B4-BE49-F238E27FC236}">
                <a16:creationId xmlns:a16="http://schemas.microsoft.com/office/drawing/2014/main" id="{7DF09831-A7AB-6CE3-FEC8-0EF1958C8189}"/>
              </a:ext>
            </a:extLst>
          </p:cNvPr>
          <p:cNvSpPr>
            <a:spLocks noGrp="1"/>
          </p:cNvSpPr>
          <p:nvPr>
            <p:ph idx="1"/>
          </p:nvPr>
        </p:nvSpPr>
        <p:spPr/>
        <p:txBody>
          <a:bodyPr/>
          <a:lstStyle/>
          <a:p>
            <a:r>
              <a:rPr lang="nl-NL" dirty="0"/>
              <a:t>Een ontwerp</a:t>
            </a:r>
          </a:p>
          <a:p>
            <a:r>
              <a:rPr lang="nl-NL" dirty="0"/>
              <a:t>Meer dan een idee</a:t>
            </a:r>
          </a:p>
          <a:p>
            <a:r>
              <a:rPr lang="nl-NL" dirty="0"/>
              <a:t>Het is een uitwerkt idee.</a:t>
            </a:r>
          </a:p>
          <a:p>
            <a:r>
              <a:rPr lang="nl-NL" dirty="0"/>
              <a:t>Het is een kapstok.</a:t>
            </a:r>
          </a:p>
          <a:p>
            <a:r>
              <a:rPr lang="nl-NL" dirty="0"/>
              <a:t>Is tijdloos.</a:t>
            </a:r>
          </a:p>
          <a:p>
            <a:r>
              <a:rPr lang="nl-NL" dirty="0"/>
              <a:t>Weet jarenlang te boeien.</a:t>
            </a:r>
          </a:p>
          <a:p>
            <a:endParaRPr lang="nl-NL" dirty="0"/>
          </a:p>
        </p:txBody>
      </p:sp>
    </p:spTree>
    <p:extLst>
      <p:ext uri="{BB962C8B-B14F-4D97-AF65-F5344CB8AC3E}">
        <p14:creationId xmlns:p14="http://schemas.microsoft.com/office/powerpoint/2010/main" val="38317306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F915FB-DA7C-1E6B-F2A2-4D00B6D5D816}"/>
              </a:ext>
            </a:extLst>
          </p:cNvPr>
          <p:cNvSpPr>
            <a:spLocks noGrp="1"/>
          </p:cNvSpPr>
          <p:nvPr>
            <p:ph type="title"/>
          </p:nvPr>
        </p:nvSpPr>
        <p:spPr/>
        <p:txBody>
          <a:bodyPr/>
          <a:lstStyle/>
          <a:p>
            <a:endParaRPr lang="nl-NL" dirty="0"/>
          </a:p>
        </p:txBody>
      </p:sp>
      <p:pic>
        <p:nvPicPr>
          <p:cNvPr id="5" name="Tijdelijke aanduiding voor inhoud 4">
            <a:extLst>
              <a:ext uri="{FF2B5EF4-FFF2-40B4-BE49-F238E27FC236}">
                <a16:creationId xmlns:a16="http://schemas.microsoft.com/office/drawing/2014/main" id="{887DB6C8-42BD-C89A-5CB4-F885C120A76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3474" y="0"/>
            <a:ext cx="9956628" cy="6024789"/>
          </a:xfrm>
        </p:spPr>
      </p:pic>
    </p:spTree>
    <p:extLst>
      <p:ext uri="{BB962C8B-B14F-4D97-AF65-F5344CB8AC3E}">
        <p14:creationId xmlns:p14="http://schemas.microsoft.com/office/powerpoint/2010/main" val="35219034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9A5766-9EC5-9CB8-3130-2A7FDECC3C6D}"/>
              </a:ext>
            </a:extLst>
          </p:cNvPr>
          <p:cNvSpPr>
            <a:spLocks noGrp="1"/>
          </p:cNvSpPr>
          <p:nvPr>
            <p:ph type="title"/>
          </p:nvPr>
        </p:nvSpPr>
        <p:spPr/>
        <p:txBody>
          <a:bodyPr/>
          <a:lstStyle/>
          <a:p>
            <a:endParaRPr lang="nl-NL"/>
          </a:p>
        </p:txBody>
      </p:sp>
      <p:pic>
        <p:nvPicPr>
          <p:cNvPr id="5" name="Tijdelijke aanduiding voor inhoud 4">
            <a:extLst>
              <a:ext uri="{FF2B5EF4-FFF2-40B4-BE49-F238E27FC236}">
                <a16:creationId xmlns:a16="http://schemas.microsoft.com/office/drawing/2014/main" id="{52954C4E-B86F-2EEC-FE79-33CDD130664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750" y="443139"/>
            <a:ext cx="9809713" cy="5935890"/>
          </a:xfrm>
        </p:spPr>
      </p:pic>
    </p:spTree>
    <p:extLst>
      <p:ext uri="{BB962C8B-B14F-4D97-AF65-F5344CB8AC3E}">
        <p14:creationId xmlns:p14="http://schemas.microsoft.com/office/powerpoint/2010/main" val="20191948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rgbClr val="7030A0"/>
                </a:solidFill>
              </a:rPr>
              <a:t>Opdracht </a:t>
            </a:r>
          </a:p>
        </p:txBody>
      </p:sp>
      <p:sp>
        <p:nvSpPr>
          <p:cNvPr id="3" name="Tijdelijke aanduiding voor inhoud 2"/>
          <p:cNvSpPr>
            <a:spLocks noGrp="1"/>
          </p:cNvSpPr>
          <p:nvPr>
            <p:ph idx="1"/>
          </p:nvPr>
        </p:nvSpPr>
        <p:spPr>
          <a:xfrm>
            <a:off x="838200" y="1690688"/>
            <a:ext cx="11031908" cy="4929411"/>
          </a:xfrm>
        </p:spPr>
        <p:txBody>
          <a:bodyPr/>
          <a:lstStyle/>
          <a:p>
            <a:pPr marL="514350" indent="-514350">
              <a:buFont typeface="+mj-lt"/>
              <a:buAutoNum type="arabicPeriod"/>
            </a:pPr>
            <a:r>
              <a:rPr lang="nl-NL" dirty="0"/>
              <a:t>Maak tweetallen.</a:t>
            </a:r>
          </a:p>
          <a:p>
            <a:pPr marL="514350" indent="-514350">
              <a:buFont typeface="+mj-lt"/>
              <a:buAutoNum type="arabicPeriod"/>
            </a:pPr>
            <a:r>
              <a:rPr lang="nl-NL" dirty="0"/>
              <a:t>Pak een papiertje </a:t>
            </a:r>
          </a:p>
          <a:p>
            <a:pPr marL="514350" indent="-514350">
              <a:buFont typeface="+mj-lt"/>
              <a:buAutoNum type="arabicPeriod"/>
            </a:pPr>
            <a:r>
              <a:rPr lang="nl-NL" dirty="0"/>
              <a:t>Zoek informatie op over de organisatie die op het papiertje staat.</a:t>
            </a:r>
          </a:p>
          <a:p>
            <a:pPr marL="514350" indent="-514350">
              <a:buFont typeface="+mj-lt"/>
              <a:buAutoNum type="arabicPeriod"/>
            </a:pPr>
            <a:r>
              <a:rPr lang="nl-NL" dirty="0"/>
              <a:t>Omschrijf hoe deze organisatie de 6 belevenisbouwstenen toepast.</a:t>
            </a:r>
          </a:p>
          <a:p>
            <a:pPr marL="514350" indent="-514350">
              <a:buFont typeface="+mj-lt"/>
              <a:buAutoNum type="arabicPeriod"/>
            </a:pPr>
            <a:r>
              <a:rPr lang="nl-NL" dirty="0"/>
              <a:t>Geef op basis van 1 belevenisbouwsteen een </a:t>
            </a:r>
            <a:r>
              <a:rPr lang="nl-NL" b="1" dirty="0"/>
              <a:t>verbetering</a:t>
            </a:r>
            <a:r>
              <a:rPr lang="nl-NL" dirty="0"/>
              <a:t> voor de </a:t>
            </a:r>
            <a:r>
              <a:rPr lang="nl-NL" b="1" dirty="0"/>
              <a:t>beleving</a:t>
            </a:r>
            <a:r>
              <a:rPr lang="nl-NL" dirty="0"/>
              <a:t> van dit VT-bedrijf / VT-evenement.</a:t>
            </a:r>
          </a:p>
          <a:p>
            <a:pPr marL="514350" indent="-514350">
              <a:buFont typeface="+mj-lt"/>
              <a:buAutoNum type="arabicPeriod"/>
            </a:pPr>
            <a:r>
              <a:rPr lang="nl-NL" dirty="0"/>
              <a:t>Presenteer </a:t>
            </a:r>
            <a:r>
              <a:rPr lang="nl-NL" b="1" dirty="0">
                <a:solidFill>
                  <a:srgbClr val="7030A0"/>
                </a:solidFill>
              </a:rPr>
              <a:t>(bespreek!)  </a:t>
            </a:r>
            <a:r>
              <a:rPr lang="nl-NL" dirty="0"/>
              <a:t>jullie bevindingen aan de klas.</a:t>
            </a:r>
          </a:p>
        </p:txBody>
      </p:sp>
    </p:spTree>
    <p:extLst>
      <p:ext uri="{BB962C8B-B14F-4D97-AF65-F5344CB8AC3E}">
        <p14:creationId xmlns:p14="http://schemas.microsoft.com/office/powerpoint/2010/main" val="10470893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35B42B-09AF-4FD2-6097-E58F6385E346}"/>
              </a:ext>
            </a:extLst>
          </p:cNvPr>
          <p:cNvSpPr>
            <a:spLocks noGrp="1"/>
          </p:cNvSpPr>
          <p:nvPr>
            <p:ph type="title"/>
          </p:nvPr>
        </p:nvSpPr>
        <p:spPr/>
        <p:txBody>
          <a:bodyPr/>
          <a:lstStyle/>
          <a:p>
            <a:r>
              <a:rPr lang="nl-NL" b="1" dirty="0">
                <a:solidFill>
                  <a:srgbClr val="7030A0"/>
                </a:solidFill>
              </a:rPr>
              <a:t>The end </a:t>
            </a:r>
          </a:p>
        </p:txBody>
      </p:sp>
      <p:sp>
        <p:nvSpPr>
          <p:cNvPr id="3" name="Tijdelijke aanduiding voor inhoud 2">
            <a:extLst>
              <a:ext uri="{FF2B5EF4-FFF2-40B4-BE49-F238E27FC236}">
                <a16:creationId xmlns:a16="http://schemas.microsoft.com/office/drawing/2014/main" id="{F998AB4A-23F9-CE2D-97F3-4BB04DE3F0BF}"/>
              </a:ext>
            </a:extLst>
          </p:cNvPr>
          <p:cNvSpPr>
            <a:spLocks noGrp="1"/>
          </p:cNvSpPr>
          <p:nvPr>
            <p:ph idx="1"/>
          </p:nvPr>
        </p:nvSpPr>
        <p:spPr/>
        <p:txBody>
          <a:bodyPr/>
          <a:lstStyle/>
          <a:p>
            <a:r>
              <a:rPr lang="nl-NL" dirty="0"/>
              <a:t>Tot volgende week! </a:t>
            </a:r>
          </a:p>
          <a:p>
            <a:r>
              <a:rPr lang="nl-NL" dirty="0"/>
              <a:t>Laatste les, herhaling, en nog meer info over</a:t>
            </a:r>
            <a:r>
              <a:rPr lang="nl-NL" dirty="0">
                <a:solidFill>
                  <a:srgbClr val="7030A0"/>
                </a:solidFill>
              </a:rPr>
              <a:t> sfeer </a:t>
            </a:r>
            <a:r>
              <a:rPr lang="nl-NL" dirty="0"/>
              <a:t>en </a:t>
            </a:r>
            <a:r>
              <a:rPr lang="nl-NL" dirty="0">
                <a:solidFill>
                  <a:srgbClr val="7030A0"/>
                </a:solidFill>
              </a:rPr>
              <a:t>beleving</a:t>
            </a:r>
          </a:p>
        </p:txBody>
      </p:sp>
    </p:spTree>
    <p:extLst>
      <p:ext uri="{BB962C8B-B14F-4D97-AF65-F5344CB8AC3E}">
        <p14:creationId xmlns:p14="http://schemas.microsoft.com/office/powerpoint/2010/main" val="1508395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AA6B02-CD0A-C52D-8C22-80653205834E}"/>
              </a:ext>
            </a:extLst>
          </p:cNvPr>
          <p:cNvSpPr>
            <a:spLocks noGrp="1"/>
          </p:cNvSpPr>
          <p:nvPr>
            <p:ph type="title"/>
          </p:nvPr>
        </p:nvSpPr>
        <p:spPr/>
        <p:txBody>
          <a:bodyPr/>
          <a:lstStyle/>
          <a:p>
            <a:r>
              <a:rPr lang="nl-NL" b="1" dirty="0">
                <a:solidFill>
                  <a:srgbClr val="7030A0"/>
                </a:solidFill>
              </a:rPr>
              <a:t>Vorige week: </a:t>
            </a:r>
          </a:p>
        </p:txBody>
      </p:sp>
      <p:sp>
        <p:nvSpPr>
          <p:cNvPr id="3" name="Tijdelijke aanduiding voor inhoud 2">
            <a:extLst>
              <a:ext uri="{FF2B5EF4-FFF2-40B4-BE49-F238E27FC236}">
                <a16:creationId xmlns:a16="http://schemas.microsoft.com/office/drawing/2014/main" id="{2DF42297-045C-772F-EEFE-758412DE3103}"/>
              </a:ext>
            </a:extLst>
          </p:cNvPr>
          <p:cNvSpPr>
            <a:spLocks noGrp="1"/>
          </p:cNvSpPr>
          <p:nvPr>
            <p:ph idx="1"/>
          </p:nvPr>
        </p:nvSpPr>
        <p:spPr/>
        <p:txBody>
          <a:bodyPr/>
          <a:lstStyle/>
          <a:p>
            <a:r>
              <a:rPr lang="nl-NL" dirty="0"/>
              <a:t>Citymarketing </a:t>
            </a:r>
          </a:p>
          <a:p>
            <a:r>
              <a:rPr lang="nl-NL" dirty="0"/>
              <a:t>City branding </a:t>
            </a:r>
          </a:p>
          <a:p>
            <a:r>
              <a:rPr lang="nl-NL" dirty="0"/>
              <a:t>Waarom belangrijk? </a:t>
            </a:r>
          </a:p>
          <a:p>
            <a:r>
              <a:rPr lang="nl-NL" dirty="0"/>
              <a:t>Je stad aantrekkelijker maken voor bezoekers door Leisure </a:t>
            </a:r>
          </a:p>
          <a:p>
            <a:r>
              <a:rPr lang="nl-NL" dirty="0"/>
              <a:t>Je geeft de stad een identiteit, en creëert daarmee gevoel en beleving </a:t>
            </a:r>
          </a:p>
          <a:p>
            <a:endParaRPr lang="nl-NL" dirty="0"/>
          </a:p>
          <a:p>
            <a:endParaRPr lang="nl-NL" dirty="0"/>
          </a:p>
        </p:txBody>
      </p:sp>
    </p:spTree>
    <p:extLst>
      <p:ext uri="{BB962C8B-B14F-4D97-AF65-F5344CB8AC3E}">
        <p14:creationId xmlns:p14="http://schemas.microsoft.com/office/powerpoint/2010/main" val="2841917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810816" y="488044"/>
            <a:ext cx="9175866" cy="648072"/>
          </a:xfrm>
        </p:spPr>
        <p:txBody>
          <a:bodyPr>
            <a:noAutofit/>
          </a:bodyPr>
          <a:lstStyle/>
          <a:p>
            <a:r>
              <a:rPr lang="nl-NL" dirty="0"/>
              <a:t>Vorige week - </a:t>
            </a:r>
            <a:r>
              <a:rPr lang="nl-NL" dirty="0">
                <a:highlight>
                  <a:srgbClr val="FFFF00"/>
                </a:highlight>
              </a:rPr>
              <a:t>HERHALING </a:t>
            </a:r>
            <a:r>
              <a:rPr lang="nl-NL" dirty="0"/>
              <a:t>Beleving</a:t>
            </a:r>
            <a:endParaRPr lang="nl-NL" b="1" dirty="0"/>
          </a:p>
        </p:txBody>
      </p:sp>
      <p:sp>
        <p:nvSpPr>
          <p:cNvPr id="3" name="Tijdelijke aanduiding voor inhoud 2"/>
          <p:cNvSpPr>
            <a:spLocks noGrp="1"/>
          </p:cNvSpPr>
          <p:nvPr>
            <p:ph idx="1"/>
          </p:nvPr>
        </p:nvSpPr>
        <p:spPr>
          <a:xfrm>
            <a:off x="868839" y="1567294"/>
            <a:ext cx="8003232" cy="4929411"/>
          </a:xfrm>
        </p:spPr>
        <p:txBody>
          <a:bodyPr>
            <a:normAutofit/>
          </a:bodyPr>
          <a:lstStyle/>
          <a:p>
            <a:pPr marL="0" indent="0">
              <a:buNone/>
            </a:pPr>
            <a:r>
              <a:rPr lang="nl-NL" sz="2800" b="1" dirty="0"/>
              <a:t>Elementen voor aantrekkelijke leisure (belevenis): </a:t>
            </a:r>
          </a:p>
          <a:p>
            <a:pPr marL="514350" indent="-514350">
              <a:buAutoNum type="arabicPeriod"/>
            </a:pPr>
            <a:r>
              <a:rPr lang="nl-NL" dirty="0"/>
              <a:t>Authenticiteit</a:t>
            </a:r>
          </a:p>
          <a:p>
            <a:pPr marL="514350" indent="-514350">
              <a:buAutoNum type="arabicPeriod"/>
            </a:pPr>
            <a:r>
              <a:rPr lang="nl-NL" dirty="0"/>
              <a:t>Contact en ontmoeting</a:t>
            </a:r>
          </a:p>
          <a:p>
            <a:pPr marL="514350" indent="-514350">
              <a:buAutoNum type="arabicPeriod"/>
            </a:pPr>
            <a:r>
              <a:rPr lang="nl-NL" dirty="0"/>
              <a:t>Participeren (deelnemen) en ontspannen</a:t>
            </a:r>
          </a:p>
          <a:p>
            <a:pPr marL="514350" indent="-514350">
              <a:buAutoNum type="arabicPeriod"/>
            </a:pPr>
            <a:r>
              <a:rPr lang="nl-NL" dirty="0"/>
              <a:t>Spelen en ontdekken</a:t>
            </a:r>
          </a:p>
          <a:p>
            <a:pPr marL="514350" indent="-514350">
              <a:buAutoNum type="arabicPeriod"/>
            </a:pPr>
            <a:r>
              <a:rPr lang="nl-NL" dirty="0"/>
              <a:t>Prikkeling en emotie</a:t>
            </a:r>
          </a:p>
          <a:p>
            <a:pPr marL="514350" indent="-514350">
              <a:buAutoNum type="arabicPeriod"/>
            </a:pPr>
            <a:r>
              <a:rPr lang="nl-NL" dirty="0"/>
              <a:t>Zelfontplooiing en inspiratie</a:t>
            </a:r>
          </a:p>
          <a:p>
            <a:pPr marL="514350" indent="-514350">
              <a:buAutoNum type="arabicPeriod"/>
            </a:pPr>
            <a:r>
              <a:rPr lang="nl-NL" dirty="0"/>
              <a:t>Veiligheid en herkenning</a:t>
            </a:r>
          </a:p>
          <a:p>
            <a:pPr marL="514350" indent="-514350">
              <a:buAutoNum type="arabicPeriod"/>
            </a:pPr>
            <a:r>
              <a:rPr lang="nl-NL" dirty="0"/>
              <a:t>Perceptie (waarnemen) van hier en nu</a:t>
            </a:r>
          </a:p>
        </p:txBody>
      </p:sp>
    </p:spTree>
    <p:extLst>
      <p:ext uri="{BB962C8B-B14F-4D97-AF65-F5344CB8AC3E}">
        <p14:creationId xmlns:p14="http://schemas.microsoft.com/office/powerpoint/2010/main" val="3470347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956235" y="332656"/>
            <a:ext cx="9532253" cy="648072"/>
          </a:xfrm>
        </p:spPr>
        <p:txBody>
          <a:bodyPr>
            <a:normAutofit fontScale="90000"/>
          </a:bodyPr>
          <a:lstStyle/>
          <a:p>
            <a:r>
              <a:rPr lang="nl-NL" dirty="0">
                <a:highlight>
                  <a:srgbClr val="FFFF00"/>
                </a:highlight>
              </a:rPr>
              <a:t>HERHALING</a:t>
            </a:r>
            <a:r>
              <a:rPr lang="nl-NL" dirty="0"/>
              <a:t> Interactive experience model</a:t>
            </a:r>
          </a:p>
        </p:txBody>
      </p:sp>
      <p:pic>
        <p:nvPicPr>
          <p:cNvPr id="5" name="Tijdelijke aanduiding voor inhoud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19536" y="1502714"/>
            <a:ext cx="8642658" cy="4861495"/>
          </a:xfrm>
        </p:spPr>
      </p:pic>
      <p:sp>
        <p:nvSpPr>
          <p:cNvPr id="6" name="Pijl-rechts 5"/>
          <p:cNvSpPr/>
          <p:nvPr/>
        </p:nvSpPr>
        <p:spPr>
          <a:xfrm flipH="1">
            <a:off x="6619315" y="5121836"/>
            <a:ext cx="2943037" cy="1138802"/>
          </a:xfrm>
          <a:prstGeom prst="rightArrow">
            <a:avLst>
              <a:gd name="adj1" fmla="val 42583"/>
              <a:gd name="adj2" fmla="val 69847"/>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nl-NL" sz="2000" b="1" dirty="0">
                <a:ln w="22225">
                  <a:noFill/>
                  <a:prstDash val="solid"/>
                </a:ln>
                <a:solidFill>
                  <a:schemeClr val="tx1"/>
                </a:solidFill>
              </a:rPr>
              <a:t>Invloed (creativiteit)</a:t>
            </a:r>
          </a:p>
        </p:txBody>
      </p:sp>
    </p:spTree>
    <p:extLst>
      <p:ext uri="{BB962C8B-B14F-4D97-AF65-F5344CB8AC3E}">
        <p14:creationId xmlns:p14="http://schemas.microsoft.com/office/powerpoint/2010/main" val="424659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18776" y="404664"/>
            <a:ext cx="9383679" cy="916136"/>
          </a:xfrm>
        </p:spPr>
        <p:txBody>
          <a:bodyPr>
            <a:noAutofit/>
          </a:bodyPr>
          <a:lstStyle/>
          <a:p>
            <a:r>
              <a:rPr lang="nl-NL" b="1" dirty="0">
                <a:solidFill>
                  <a:srgbClr val="7030A0"/>
                </a:solidFill>
              </a:rPr>
              <a:t>Multifunctionele</a:t>
            </a:r>
            <a:r>
              <a:rPr lang="nl-NL" dirty="0">
                <a:solidFill>
                  <a:srgbClr val="7030A0"/>
                </a:solidFill>
              </a:rPr>
              <a:t> </a:t>
            </a:r>
            <a:r>
              <a:rPr lang="nl-NL" b="1" dirty="0">
                <a:solidFill>
                  <a:srgbClr val="7030A0"/>
                </a:solidFill>
              </a:rPr>
              <a:t>vrijetijdslocaties</a:t>
            </a:r>
          </a:p>
        </p:txBody>
      </p:sp>
      <p:sp>
        <p:nvSpPr>
          <p:cNvPr id="3" name="Tijdelijke aanduiding voor inhoud 2"/>
          <p:cNvSpPr>
            <a:spLocks noGrp="1"/>
          </p:cNvSpPr>
          <p:nvPr>
            <p:ph idx="1"/>
          </p:nvPr>
        </p:nvSpPr>
        <p:spPr>
          <a:xfrm>
            <a:off x="818775" y="1595718"/>
            <a:ext cx="10751672" cy="4530446"/>
          </a:xfrm>
        </p:spPr>
        <p:txBody>
          <a:bodyPr>
            <a:normAutofit/>
          </a:bodyPr>
          <a:lstStyle/>
          <a:p>
            <a:pPr marL="0" indent="0">
              <a:buNone/>
            </a:pPr>
            <a:r>
              <a:rPr lang="nl-NL" sz="2400" dirty="0"/>
              <a:t>Wat wordt hiermee bedoeld? Zoek op!</a:t>
            </a:r>
          </a:p>
          <a:p>
            <a:pPr marL="0" indent="0">
              <a:buNone/>
            </a:pPr>
            <a:endParaRPr lang="nl-NL" sz="2400" dirty="0"/>
          </a:p>
          <a:p>
            <a:pPr marL="0" indent="0">
              <a:buNone/>
            </a:pPr>
            <a:r>
              <a:rPr lang="nl-NL" sz="2400" b="1" dirty="0"/>
              <a:t>Definitie</a:t>
            </a:r>
          </a:p>
          <a:p>
            <a:pPr marL="0" indent="0">
              <a:buNone/>
            </a:pPr>
            <a:r>
              <a:rPr lang="nl-NL" sz="2400" dirty="0"/>
              <a:t>Een (non)-commerciële locatie, gelegen in zowel de </a:t>
            </a:r>
            <a:r>
              <a:rPr lang="nl-NL" sz="2400" u="sng" dirty="0"/>
              <a:t>stadskern</a:t>
            </a:r>
            <a:r>
              <a:rPr lang="nl-NL" sz="2400" dirty="0"/>
              <a:t> als de </a:t>
            </a:r>
            <a:r>
              <a:rPr lang="nl-NL" sz="2400" u="sng" dirty="0"/>
              <a:t>stadsrand-</a:t>
            </a:r>
            <a:r>
              <a:rPr lang="nl-NL" sz="2400" dirty="0"/>
              <a:t> en </a:t>
            </a:r>
            <a:r>
              <a:rPr lang="nl-NL" sz="2400" u="sng" dirty="0"/>
              <a:t>buiten de stad</a:t>
            </a:r>
            <a:r>
              <a:rPr lang="nl-NL" sz="2400" dirty="0"/>
              <a:t>, waar:</a:t>
            </a:r>
            <a:br>
              <a:rPr lang="nl-NL" sz="2400" dirty="0"/>
            </a:br>
            <a:r>
              <a:rPr lang="nl-NL" sz="2400" dirty="0"/>
              <a:t>- minimaal 2 functies fysiek geïntegreerd zijn en </a:t>
            </a:r>
            <a:br>
              <a:rPr lang="nl-NL" sz="2400" dirty="0"/>
            </a:br>
            <a:r>
              <a:rPr lang="nl-NL" sz="2400" dirty="0"/>
              <a:t>- waar op planmatige wijze samenwerking gezocht wordt tussen deze functies.</a:t>
            </a:r>
            <a:br>
              <a:rPr lang="nl-NL" sz="2400" dirty="0"/>
            </a:br>
            <a:br>
              <a:rPr lang="nl-NL" sz="2400" dirty="0"/>
            </a:br>
            <a:r>
              <a:rPr lang="nl-NL" sz="2400" dirty="0"/>
              <a:t>Hierbij is de voorwaarde dat er minimaal één leisure functie aanwezig is ten behoeve van de besteding van de vrijetijd, waarbij het creëren van de optimale beleving wordt nagestreefd.  </a:t>
            </a:r>
          </a:p>
        </p:txBody>
      </p:sp>
    </p:spTree>
    <p:extLst>
      <p:ext uri="{BB962C8B-B14F-4D97-AF65-F5344CB8AC3E}">
        <p14:creationId xmlns:p14="http://schemas.microsoft.com/office/powerpoint/2010/main" val="2190260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1000"/>
                                        <p:tgtEl>
                                          <p:spTgt spid="3">
                                            <p:txEl>
                                              <p:pRg st="2" end="2"/>
                                            </p:txEl>
                                          </p:spTgt>
                                        </p:tgtEl>
                                      </p:cBhvr>
                                    </p:animEffect>
                                    <p:anim calcmode="lin" valueType="num">
                                      <p:cBhvr>
                                        <p:cTn id="1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anim calcmode="lin" valueType="num">
                                      <p:cBhvr>
                                        <p:cTn id="1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EB02F6-1E7C-BD9A-F99C-838D7AE5DF76}"/>
              </a:ext>
            </a:extLst>
          </p:cNvPr>
          <p:cNvSpPr>
            <a:spLocks noGrp="1"/>
          </p:cNvSpPr>
          <p:nvPr>
            <p:ph type="title"/>
          </p:nvPr>
        </p:nvSpPr>
        <p:spPr/>
        <p:txBody>
          <a:bodyPr/>
          <a:lstStyle/>
          <a:p>
            <a:r>
              <a:rPr lang="nl-NL" dirty="0"/>
              <a:t>Welke</a:t>
            </a:r>
            <a:r>
              <a:rPr lang="nl-NL" b="1" dirty="0"/>
              <a:t> </a:t>
            </a:r>
            <a:r>
              <a:rPr lang="nl-NL" b="1" dirty="0">
                <a:solidFill>
                  <a:srgbClr val="7030A0"/>
                </a:solidFill>
              </a:rPr>
              <a:t>multifunctionele</a:t>
            </a:r>
            <a:r>
              <a:rPr lang="nl-NL" b="1" dirty="0"/>
              <a:t> </a:t>
            </a:r>
            <a:r>
              <a:rPr lang="nl-NL" dirty="0"/>
              <a:t>VT locatie kennen jullie?</a:t>
            </a:r>
          </a:p>
        </p:txBody>
      </p:sp>
      <p:sp>
        <p:nvSpPr>
          <p:cNvPr id="3" name="Tijdelijke aanduiding voor inhoud 2">
            <a:extLst>
              <a:ext uri="{FF2B5EF4-FFF2-40B4-BE49-F238E27FC236}">
                <a16:creationId xmlns:a16="http://schemas.microsoft.com/office/drawing/2014/main" id="{6687D5AD-2F05-AE71-86D3-3D4829871863}"/>
              </a:ext>
            </a:extLst>
          </p:cNvPr>
          <p:cNvSpPr>
            <a:spLocks noGrp="1"/>
          </p:cNvSpPr>
          <p:nvPr>
            <p:ph idx="1"/>
          </p:nvPr>
        </p:nvSpPr>
        <p:spPr/>
        <p:txBody>
          <a:bodyPr/>
          <a:lstStyle/>
          <a:p>
            <a:r>
              <a:rPr lang="nl-NL" dirty="0"/>
              <a:t>Sport + eten</a:t>
            </a:r>
          </a:p>
          <a:p>
            <a:r>
              <a:rPr lang="nl-NL" dirty="0"/>
              <a:t>Ontspannen + eten</a:t>
            </a:r>
          </a:p>
          <a:p>
            <a:r>
              <a:rPr lang="nl-NL" dirty="0"/>
              <a:t>Winkelen + eten</a:t>
            </a:r>
          </a:p>
          <a:p>
            <a:r>
              <a:rPr lang="nl-NL" dirty="0"/>
              <a:t>kapper + bioscoop + restaurant + zwembad + …?</a:t>
            </a:r>
          </a:p>
          <a:p>
            <a:r>
              <a:rPr lang="nl-NL" dirty="0"/>
              <a:t>Winkelen + reizen</a:t>
            </a:r>
          </a:p>
          <a:p>
            <a:r>
              <a:rPr lang="nl-NL" dirty="0"/>
              <a:t>… + … ?</a:t>
            </a:r>
          </a:p>
        </p:txBody>
      </p:sp>
    </p:spTree>
    <p:extLst>
      <p:ext uri="{BB962C8B-B14F-4D97-AF65-F5344CB8AC3E}">
        <p14:creationId xmlns:p14="http://schemas.microsoft.com/office/powerpoint/2010/main" val="3563904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9746297-9B3C-CDEE-08F8-0B34C89B212D}"/>
              </a:ext>
            </a:extLst>
          </p:cNvPr>
          <p:cNvSpPr>
            <a:spLocks noGrp="1"/>
          </p:cNvSpPr>
          <p:nvPr>
            <p:ph idx="1"/>
          </p:nvPr>
        </p:nvSpPr>
        <p:spPr>
          <a:xfrm>
            <a:off x="9385583" y="1599825"/>
            <a:ext cx="2590949" cy="4351338"/>
          </a:xfrm>
        </p:spPr>
        <p:txBody>
          <a:bodyPr/>
          <a:lstStyle/>
          <a:p>
            <a:pPr marL="0" indent="0">
              <a:buNone/>
            </a:pPr>
            <a:r>
              <a:rPr lang="nl-NL" dirty="0">
                <a:solidFill>
                  <a:srgbClr val="FFC000"/>
                </a:solidFill>
              </a:rPr>
              <a:t>Stadskern</a:t>
            </a:r>
          </a:p>
          <a:p>
            <a:pPr marL="0" indent="0">
              <a:buNone/>
            </a:pPr>
            <a:r>
              <a:rPr lang="nl-NL" sz="2200" dirty="0"/>
              <a:t>Stedelijke omgeving</a:t>
            </a:r>
          </a:p>
          <a:p>
            <a:pPr marL="0" indent="0">
              <a:buNone/>
            </a:pPr>
            <a:endParaRPr lang="nl-NL" dirty="0">
              <a:solidFill>
                <a:srgbClr val="FFFF00"/>
              </a:solidFill>
            </a:endParaRPr>
          </a:p>
          <a:p>
            <a:pPr marL="0" indent="0">
              <a:buNone/>
            </a:pPr>
            <a:r>
              <a:rPr lang="nl-NL" dirty="0">
                <a:solidFill>
                  <a:srgbClr val="FFFF00"/>
                </a:solidFill>
              </a:rPr>
              <a:t>Stadsrand</a:t>
            </a:r>
          </a:p>
          <a:p>
            <a:pPr marL="0" indent="0">
              <a:buNone/>
            </a:pPr>
            <a:r>
              <a:rPr lang="nl-NL" sz="2200" dirty="0"/>
              <a:t>Periferie</a:t>
            </a:r>
          </a:p>
          <a:p>
            <a:pPr marL="0" indent="0">
              <a:buNone/>
            </a:pPr>
            <a:endParaRPr lang="nl-NL" dirty="0"/>
          </a:p>
          <a:p>
            <a:pPr marL="0" indent="0">
              <a:buNone/>
            </a:pPr>
            <a:r>
              <a:rPr lang="nl-NL" dirty="0">
                <a:solidFill>
                  <a:srgbClr val="00B050"/>
                </a:solidFill>
              </a:rPr>
              <a:t>Buiten de stad</a:t>
            </a:r>
          </a:p>
          <a:p>
            <a:pPr marL="0" indent="0">
              <a:buNone/>
            </a:pPr>
            <a:r>
              <a:rPr lang="nl-NL" sz="2200" dirty="0"/>
              <a:t>Rurale omgeving</a:t>
            </a:r>
          </a:p>
          <a:p>
            <a:pPr marL="0" indent="0">
              <a:buNone/>
            </a:pPr>
            <a:endParaRPr lang="nl-NL" dirty="0"/>
          </a:p>
        </p:txBody>
      </p:sp>
      <p:pic>
        <p:nvPicPr>
          <p:cNvPr id="5" name="Afbeelding 4">
            <a:extLst>
              <a:ext uri="{FF2B5EF4-FFF2-40B4-BE49-F238E27FC236}">
                <a16:creationId xmlns:a16="http://schemas.microsoft.com/office/drawing/2014/main" id="{1E8ABED8-C9C8-A2DB-7CF3-9AAB9C153955}"/>
              </a:ext>
            </a:extLst>
          </p:cNvPr>
          <p:cNvPicPr>
            <a:picLocks noChangeAspect="1"/>
          </p:cNvPicPr>
          <p:nvPr/>
        </p:nvPicPr>
        <p:blipFill>
          <a:blip r:embed="rId2">
            <a:extLst>
              <a:ext uri="{BEBA8EAE-BF5A-486C-A8C5-ECC9F3942E4B}">
                <a14:imgProps xmlns:a14="http://schemas.microsoft.com/office/drawing/2010/main">
                  <a14:imgLayer r:embed="rId3">
                    <a14:imgEffect>
                      <a14:saturation sat="33000"/>
                    </a14:imgEffect>
                  </a14:imgLayer>
                </a14:imgProps>
              </a:ext>
            </a:extLst>
          </a:blip>
          <a:stretch>
            <a:fillRect/>
          </a:stretch>
        </p:blipFill>
        <p:spPr>
          <a:xfrm>
            <a:off x="0" y="-63374"/>
            <a:ext cx="9323936" cy="6858000"/>
          </a:xfrm>
          <a:prstGeom prst="rect">
            <a:avLst/>
          </a:prstGeom>
        </p:spPr>
      </p:pic>
      <p:sp>
        <p:nvSpPr>
          <p:cNvPr id="6" name="Ovaal 5">
            <a:extLst>
              <a:ext uri="{FF2B5EF4-FFF2-40B4-BE49-F238E27FC236}">
                <a16:creationId xmlns:a16="http://schemas.microsoft.com/office/drawing/2014/main" id="{426E9236-F345-0708-01DE-8480D031B10F}"/>
              </a:ext>
            </a:extLst>
          </p:cNvPr>
          <p:cNvSpPr/>
          <p:nvPr/>
        </p:nvSpPr>
        <p:spPr>
          <a:xfrm>
            <a:off x="1968592" y="670540"/>
            <a:ext cx="5645684" cy="5811715"/>
          </a:xfrm>
          <a:prstGeom prst="ellipse">
            <a:avLst/>
          </a:prstGeom>
          <a:solidFill>
            <a:srgbClr val="00B05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al 6">
            <a:extLst>
              <a:ext uri="{FF2B5EF4-FFF2-40B4-BE49-F238E27FC236}">
                <a16:creationId xmlns:a16="http://schemas.microsoft.com/office/drawing/2014/main" id="{16CBC0A0-0A77-89B8-8A34-F61AC92AFA5D}"/>
              </a:ext>
            </a:extLst>
          </p:cNvPr>
          <p:cNvSpPr/>
          <p:nvPr/>
        </p:nvSpPr>
        <p:spPr>
          <a:xfrm>
            <a:off x="3385518" y="2123639"/>
            <a:ext cx="2811832" cy="2905516"/>
          </a:xfrm>
          <a:prstGeom prst="ellipse">
            <a:avLst/>
          </a:prstGeom>
          <a:solidFill>
            <a:schemeClr val="accent4">
              <a:lumMod val="60000"/>
              <a:lumOff val="40000"/>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al 7">
            <a:extLst>
              <a:ext uri="{FF2B5EF4-FFF2-40B4-BE49-F238E27FC236}">
                <a16:creationId xmlns:a16="http://schemas.microsoft.com/office/drawing/2014/main" id="{4CB3DDE5-7287-BBE6-7956-2B1D6C408F79}"/>
              </a:ext>
            </a:extLst>
          </p:cNvPr>
          <p:cNvSpPr/>
          <p:nvPr/>
        </p:nvSpPr>
        <p:spPr>
          <a:xfrm>
            <a:off x="4192623" y="2985621"/>
            <a:ext cx="1197621" cy="1181552"/>
          </a:xfrm>
          <a:prstGeom prst="ellipse">
            <a:avLst/>
          </a:prstGeom>
          <a:solidFill>
            <a:schemeClr val="accent2">
              <a:lumMod val="75000"/>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358360448"/>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Yuverta_blanc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2351</TotalTime>
  <Words>2369</Words>
  <Application>Microsoft Office PowerPoint</Application>
  <PresentationFormat>Breedbeeld</PresentationFormat>
  <Paragraphs>241</Paragraphs>
  <Slides>36</Slides>
  <Notes>8</Notes>
  <HiddenSlides>3</HiddenSlides>
  <MMClips>1</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36</vt:i4>
      </vt:variant>
    </vt:vector>
  </HeadingPairs>
  <TitlesOfParts>
    <vt:vector size="43" baseType="lpstr">
      <vt:lpstr>-apple-system</vt:lpstr>
      <vt:lpstr>Arial</vt:lpstr>
      <vt:lpstr>Calibri</vt:lpstr>
      <vt:lpstr>Calibri Light</vt:lpstr>
      <vt:lpstr>Wingdings</vt:lpstr>
      <vt:lpstr>Kantoorthema</vt:lpstr>
      <vt:lpstr>Yuverta_blanco</vt:lpstr>
      <vt:lpstr>Inrichting van een gebied</vt:lpstr>
      <vt:lpstr>PowerPoint-presentatie</vt:lpstr>
      <vt:lpstr>Leerdoelen - les 6</vt:lpstr>
      <vt:lpstr>Vorige week: </vt:lpstr>
      <vt:lpstr>Vorige week - HERHALING Beleving</vt:lpstr>
      <vt:lpstr>HERHALING Interactive experience model</vt:lpstr>
      <vt:lpstr>Multifunctionele vrijetijdslocaties</vt:lpstr>
      <vt:lpstr>Welke multifunctionele VT locatie kennen jullie?</vt:lpstr>
      <vt:lpstr>PowerPoint-presentatie</vt:lpstr>
      <vt:lpstr>voorbeeld de Bavelse Berg</vt:lpstr>
      <vt:lpstr>De 4 generaties van multifunctionele vrijetijdslocaties</vt:lpstr>
      <vt:lpstr>Voordelen multifunctionele vrijetijdslocaties</vt:lpstr>
      <vt:lpstr>Welke generatie is dit en waar ligt het?</vt:lpstr>
      <vt:lpstr>Welke generatie is dit en waar ligt het?</vt:lpstr>
      <vt:lpstr>Welke generatie is dit en waar ligt het?</vt:lpstr>
      <vt:lpstr>Welke generatie is dit en waar ligt het?</vt:lpstr>
      <vt:lpstr>Welke generatie is dit en waar ligt het?</vt:lpstr>
      <vt:lpstr>Welke generatie is dit en waar ligt het?</vt:lpstr>
      <vt:lpstr>Welke generatie is dit en waar ligt het?</vt:lpstr>
      <vt:lpstr>Welke generatie is dit en waar ligt het?</vt:lpstr>
      <vt:lpstr>Welke generatie is dit en waar ligt het?</vt:lpstr>
      <vt:lpstr>Voordelen multifunctionele vrijetijdslocaties</vt:lpstr>
      <vt:lpstr>Wie is de eigenaar/ exploitant van multifunctionele  VT locaties?</vt:lpstr>
      <vt:lpstr>Opdracht: in tweetallen</vt:lpstr>
      <vt:lpstr>Wat is volgens jou beleving?</vt:lpstr>
      <vt:lpstr>Wat zijn manieren om beleving te creeren?</vt:lpstr>
      <vt:lpstr>Beleving</vt:lpstr>
      <vt:lpstr>Interactive experience model</vt:lpstr>
      <vt:lpstr>Belevenisbouwstenen</vt:lpstr>
      <vt:lpstr>Belevenis bouwstenen + uitleg</vt:lpstr>
      <vt:lpstr>Belevenisbouwstenen</vt:lpstr>
      <vt:lpstr>Concept =</vt:lpstr>
      <vt:lpstr>PowerPoint-presentatie</vt:lpstr>
      <vt:lpstr>PowerPoint-presentatie</vt:lpstr>
      <vt:lpstr>Opdracht </vt:lpstr>
      <vt:lpstr>The end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Inrichting van een gebied</dc:title>
  <dc:creator>Tim Lagas</dc:creator>
  <cp:lastModifiedBy>Lotte de Laat</cp:lastModifiedBy>
  <cp:revision>7</cp:revision>
  <dcterms:created xsi:type="dcterms:W3CDTF">2022-06-07T06:20:22Z</dcterms:created>
  <dcterms:modified xsi:type="dcterms:W3CDTF">2023-06-13T07:52:35Z</dcterms:modified>
</cp:coreProperties>
</file>